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58" r:id="rId3"/>
    <p:sldId id="434" r:id="rId4"/>
    <p:sldId id="444" r:id="rId5"/>
    <p:sldId id="477" r:id="rId6"/>
    <p:sldId id="433" r:id="rId7"/>
    <p:sldId id="432" r:id="rId8"/>
    <p:sldId id="431" r:id="rId9"/>
    <p:sldId id="421" r:id="rId10"/>
    <p:sldId id="437" r:id="rId11"/>
    <p:sldId id="426" r:id="rId12"/>
    <p:sldId id="438" r:id="rId13"/>
    <p:sldId id="422" r:id="rId14"/>
    <p:sldId id="478" r:id="rId15"/>
    <p:sldId id="440" r:id="rId16"/>
    <p:sldId id="441" r:id="rId17"/>
    <p:sldId id="446" r:id="rId18"/>
    <p:sldId id="442" r:id="rId19"/>
    <p:sldId id="449" r:id="rId20"/>
    <p:sldId id="452" r:id="rId21"/>
    <p:sldId id="453" r:id="rId22"/>
    <p:sldId id="454" r:id="rId23"/>
    <p:sldId id="455" r:id="rId24"/>
    <p:sldId id="485" r:id="rId25"/>
    <p:sldId id="480" r:id="rId26"/>
    <p:sldId id="481" r:id="rId27"/>
    <p:sldId id="450" r:id="rId28"/>
    <p:sldId id="462" r:id="rId29"/>
    <p:sldId id="464" r:id="rId30"/>
    <p:sldId id="465" r:id="rId31"/>
    <p:sldId id="467" r:id="rId32"/>
    <p:sldId id="468" r:id="rId33"/>
    <p:sldId id="466" r:id="rId34"/>
    <p:sldId id="469" r:id="rId35"/>
    <p:sldId id="470" r:id="rId36"/>
    <p:sldId id="471" r:id="rId37"/>
    <p:sldId id="483" r:id="rId38"/>
    <p:sldId id="484" r:id="rId39"/>
    <p:sldId id="482" r:id="rId40"/>
    <p:sldId id="486" r:id="rId41"/>
    <p:sldId id="476" r:id="rId42"/>
    <p:sldId id="475"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D0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86"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3BD78D-2635-4568-A555-DB0BE6F3D91F}" type="datetimeFigureOut">
              <a:rPr lang="en-US" smtClean="0"/>
              <a:t>2/20/2016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751F4C-ADEE-4F22-ADAF-E5C9CF50F9FC}" type="slidenum">
              <a:rPr lang="en-US" smtClean="0"/>
              <a:t>‹#›</a:t>
            </a:fld>
            <a:endParaRPr lang="en-US"/>
          </a:p>
        </p:txBody>
      </p:sp>
    </p:spTree>
    <p:extLst>
      <p:ext uri="{BB962C8B-B14F-4D97-AF65-F5344CB8AC3E}">
        <p14:creationId xmlns:p14="http://schemas.microsoft.com/office/powerpoint/2010/main" val="21242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4A104C-6C0F-4A80-A834-653B385CB38B}" type="datetimeFigureOut">
              <a:rPr lang="en-US" smtClean="0"/>
              <a:t>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970A1-72C2-454B-83CE-011652E9308D}" type="slidenum">
              <a:rPr lang="en-US" smtClean="0"/>
              <a:t>‹#›</a:t>
            </a:fld>
            <a:endParaRPr lang="en-US"/>
          </a:p>
        </p:txBody>
      </p:sp>
    </p:spTree>
    <p:extLst>
      <p:ext uri="{BB962C8B-B14F-4D97-AF65-F5344CB8AC3E}">
        <p14:creationId xmlns:p14="http://schemas.microsoft.com/office/powerpoint/2010/main" val="795134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4A104C-6C0F-4A80-A834-653B385CB38B}" type="datetimeFigureOut">
              <a:rPr lang="en-US" smtClean="0"/>
              <a:t>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970A1-72C2-454B-83CE-011652E9308D}" type="slidenum">
              <a:rPr lang="en-US" smtClean="0"/>
              <a:t>‹#›</a:t>
            </a:fld>
            <a:endParaRPr lang="en-US"/>
          </a:p>
        </p:txBody>
      </p:sp>
    </p:spTree>
    <p:extLst>
      <p:ext uri="{BB962C8B-B14F-4D97-AF65-F5344CB8AC3E}">
        <p14:creationId xmlns:p14="http://schemas.microsoft.com/office/powerpoint/2010/main" val="3128895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4A104C-6C0F-4A80-A834-653B385CB38B}" type="datetimeFigureOut">
              <a:rPr lang="en-US" smtClean="0"/>
              <a:t>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970A1-72C2-454B-83CE-011652E9308D}" type="slidenum">
              <a:rPr lang="en-US" smtClean="0"/>
              <a:t>‹#›</a:t>
            </a:fld>
            <a:endParaRPr lang="en-US"/>
          </a:p>
        </p:txBody>
      </p:sp>
    </p:spTree>
    <p:extLst>
      <p:ext uri="{BB962C8B-B14F-4D97-AF65-F5344CB8AC3E}">
        <p14:creationId xmlns:p14="http://schemas.microsoft.com/office/powerpoint/2010/main" val="2002349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smtClean="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D23C1926-9D37-4C21-9B38-D5F9B7692410}" type="slidenum">
              <a:rPr lang="en-US"/>
              <a:pPr>
                <a:defRPr/>
              </a:pPr>
              <a:t>‹#›</a:t>
            </a:fld>
            <a:endParaRPr lang="en-US"/>
          </a:p>
        </p:txBody>
      </p:sp>
    </p:spTree>
    <p:extLst>
      <p:ext uri="{BB962C8B-B14F-4D97-AF65-F5344CB8AC3E}">
        <p14:creationId xmlns:p14="http://schemas.microsoft.com/office/powerpoint/2010/main" val="263350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4A104C-6C0F-4A80-A834-653B385CB38B}" type="datetimeFigureOut">
              <a:rPr lang="en-US" smtClean="0"/>
              <a:t>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970A1-72C2-454B-83CE-011652E9308D}" type="slidenum">
              <a:rPr lang="en-US" smtClean="0"/>
              <a:t>‹#›</a:t>
            </a:fld>
            <a:endParaRPr lang="en-US"/>
          </a:p>
        </p:txBody>
      </p:sp>
    </p:spTree>
    <p:extLst>
      <p:ext uri="{BB962C8B-B14F-4D97-AF65-F5344CB8AC3E}">
        <p14:creationId xmlns:p14="http://schemas.microsoft.com/office/powerpoint/2010/main" val="3378141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4A104C-6C0F-4A80-A834-653B385CB38B}" type="datetimeFigureOut">
              <a:rPr lang="en-US" smtClean="0"/>
              <a:t>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970A1-72C2-454B-83CE-011652E9308D}" type="slidenum">
              <a:rPr lang="en-US" smtClean="0"/>
              <a:t>‹#›</a:t>
            </a:fld>
            <a:endParaRPr lang="en-US"/>
          </a:p>
        </p:txBody>
      </p:sp>
    </p:spTree>
    <p:extLst>
      <p:ext uri="{BB962C8B-B14F-4D97-AF65-F5344CB8AC3E}">
        <p14:creationId xmlns:p14="http://schemas.microsoft.com/office/powerpoint/2010/main" val="2334308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4A104C-6C0F-4A80-A834-653B385CB38B}" type="datetimeFigureOut">
              <a:rPr lang="en-US" smtClean="0"/>
              <a:t>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970A1-72C2-454B-83CE-011652E9308D}" type="slidenum">
              <a:rPr lang="en-US" smtClean="0"/>
              <a:t>‹#›</a:t>
            </a:fld>
            <a:endParaRPr lang="en-US"/>
          </a:p>
        </p:txBody>
      </p:sp>
    </p:spTree>
    <p:extLst>
      <p:ext uri="{BB962C8B-B14F-4D97-AF65-F5344CB8AC3E}">
        <p14:creationId xmlns:p14="http://schemas.microsoft.com/office/powerpoint/2010/main" val="403104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4A104C-6C0F-4A80-A834-653B385CB38B}" type="datetimeFigureOut">
              <a:rPr lang="en-US" smtClean="0"/>
              <a:t>2/20/2016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A970A1-72C2-454B-83CE-011652E9308D}" type="slidenum">
              <a:rPr lang="en-US" smtClean="0"/>
              <a:t>‹#›</a:t>
            </a:fld>
            <a:endParaRPr lang="en-US"/>
          </a:p>
        </p:txBody>
      </p:sp>
    </p:spTree>
    <p:extLst>
      <p:ext uri="{BB962C8B-B14F-4D97-AF65-F5344CB8AC3E}">
        <p14:creationId xmlns:p14="http://schemas.microsoft.com/office/powerpoint/2010/main" val="2963534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4A104C-6C0F-4A80-A834-653B385CB38B}" type="datetimeFigureOut">
              <a:rPr lang="en-US" smtClean="0"/>
              <a:t>2/20/2016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A970A1-72C2-454B-83CE-011652E9308D}" type="slidenum">
              <a:rPr lang="en-US" smtClean="0"/>
              <a:t>‹#›</a:t>
            </a:fld>
            <a:endParaRPr lang="en-US"/>
          </a:p>
        </p:txBody>
      </p:sp>
    </p:spTree>
    <p:extLst>
      <p:ext uri="{BB962C8B-B14F-4D97-AF65-F5344CB8AC3E}">
        <p14:creationId xmlns:p14="http://schemas.microsoft.com/office/powerpoint/2010/main" val="345778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A104C-6C0F-4A80-A834-653B385CB38B}" type="datetimeFigureOut">
              <a:rPr lang="en-US" smtClean="0"/>
              <a:t>2/20/2016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A970A1-72C2-454B-83CE-011652E9308D}" type="slidenum">
              <a:rPr lang="en-US" smtClean="0"/>
              <a:t>‹#›</a:t>
            </a:fld>
            <a:endParaRPr lang="en-US"/>
          </a:p>
        </p:txBody>
      </p:sp>
    </p:spTree>
    <p:extLst>
      <p:ext uri="{BB962C8B-B14F-4D97-AF65-F5344CB8AC3E}">
        <p14:creationId xmlns:p14="http://schemas.microsoft.com/office/powerpoint/2010/main" val="3032854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4A104C-6C0F-4A80-A834-653B385CB38B}" type="datetimeFigureOut">
              <a:rPr lang="en-US" smtClean="0"/>
              <a:t>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970A1-72C2-454B-83CE-011652E9308D}" type="slidenum">
              <a:rPr lang="en-US" smtClean="0"/>
              <a:t>‹#›</a:t>
            </a:fld>
            <a:endParaRPr lang="en-US"/>
          </a:p>
        </p:txBody>
      </p:sp>
    </p:spTree>
    <p:extLst>
      <p:ext uri="{BB962C8B-B14F-4D97-AF65-F5344CB8AC3E}">
        <p14:creationId xmlns:p14="http://schemas.microsoft.com/office/powerpoint/2010/main" val="273958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4A104C-6C0F-4A80-A834-653B385CB38B}" type="datetimeFigureOut">
              <a:rPr lang="en-US" smtClean="0"/>
              <a:t>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970A1-72C2-454B-83CE-011652E9308D}" type="slidenum">
              <a:rPr lang="en-US" smtClean="0"/>
              <a:t>‹#›</a:t>
            </a:fld>
            <a:endParaRPr lang="en-US"/>
          </a:p>
        </p:txBody>
      </p:sp>
    </p:spTree>
    <p:extLst>
      <p:ext uri="{BB962C8B-B14F-4D97-AF65-F5344CB8AC3E}">
        <p14:creationId xmlns:p14="http://schemas.microsoft.com/office/powerpoint/2010/main" val="33929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A104C-6C0F-4A80-A834-653B385CB38B}" type="datetimeFigureOut">
              <a:rPr lang="en-US" smtClean="0"/>
              <a:t>2/20/2016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970A1-72C2-454B-83CE-011652E9308D}" type="slidenum">
              <a:rPr lang="en-US" smtClean="0"/>
              <a:t>‹#›</a:t>
            </a:fld>
            <a:endParaRPr lang="en-US"/>
          </a:p>
        </p:txBody>
      </p:sp>
    </p:spTree>
    <p:extLst>
      <p:ext uri="{BB962C8B-B14F-4D97-AF65-F5344CB8AC3E}">
        <p14:creationId xmlns:p14="http://schemas.microsoft.com/office/powerpoint/2010/main" val="4037413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ndywhiteanthropology.com/the-kirk-project.html"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gif"/></Relationships>
</file>

<file path=ppt/slides/_rels/slide3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gradFill flip="none" rotWithShape="1">
            <a:gsLst>
              <a:gs pos="0">
                <a:schemeClr val="accent3">
                  <a:lumMod val="60000"/>
                  <a:lumOff val="4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93601"/>
            <a:ext cx="7391400" cy="1752600"/>
          </a:xfrm>
        </p:spPr>
        <p:txBody>
          <a:bodyPr>
            <a:noAutofit/>
          </a:bodyPr>
          <a:lstStyle/>
          <a:p>
            <a:r>
              <a:rPr lang="en-US" sz="4000" b="1" dirty="0"/>
              <a:t>The Kirk Project and the Early Archaic of South Carolina</a:t>
            </a:r>
            <a:endParaRPr lang="en-US" sz="4000" dirty="0"/>
          </a:p>
        </p:txBody>
      </p:sp>
      <p:sp>
        <p:nvSpPr>
          <p:cNvPr id="3" name="Subtitle 2"/>
          <p:cNvSpPr>
            <a:spLocks noGrp="1"/>
          </p:cNvSpPr>
          <p:nvPr>
            <p:ph type="subTitle" idx="1"/>
          </p:nvPr>
        </p:nvSpPr>
        <p:spPr>
          <a:xfrm>
            <a:off x="6019800" y="5562600"/>
            <a:ext cx="2667000" cy="1143000"/>
          </a:xfrm>
        </p:spPr>
        <p:txBody>
          <a:bodyPr>
            <a:noAutofit/>
          </a:bodyPr>
          <a:lstStyle/>
          <a:p>
            <a:pPr algn="r"/>
            <a:r>
              <a:rPr lang="en-US" sz="1600" b="1" dirty="0" smtClean="0">
                <a:solidFill>
                  <a:schemeClr val="tx1"/>
                </a:solidFill>
                <a:latin typeface="Arial" pitchFamily="34" charset="0"/>
                <a:cs typeface="Arial" pitchFamily="34" charset="0"/>
              </a:rPr>
              <a:t>Andrew A. White</a:t>
            </a:r>
          </a:p>
          <a:p>
            <a:pPr algn="r"/>
            <a:r>
              <a:rPr lang="en-US" sz="1600" b="1" dirty="0" smtClean="0">
                <a:solidFill>
                  <a:schemeClr val="tx1"/>
                </a:solidFill>
                <a:latin typeface="Arial" pitchFamily="34" charset="0"/>
                <a:cs typeface="Arial" pitchFamily="34" charset="0"/>
              </a:rPr>
              <a:t>February 20, 2016</a:t>
            </a:r>
          </a:p>
          <a:p>
            <a:pPr algn="r"/>
            <a:r>
              <a:rPr lang="en-US" sz="1600" b="1" dirty="0" smtClean="0">
                <a:solidFill>
                  <a:schemeClr val="tx1"/>
                </a:solidFill>
                <a:latin typeface="Arial" pitchFamily="34" charset="0"/>
                <a:cs typeface="Arial" pitchFamily="34" charset="0"/>
              </a:rPr>
              <a:t>aawhite@mailbox.sc.edu</a:t>
            </a:r>
            <a:endParaRPr lang="en-US" sz="1600" b="1" dirty="0">
              <a:solidFill>
                <a:schemeClr val="tx1"/>
              </a:solidFill>
              <a:latin typeface="Arial" pitchFamily="34" charset="0"/>
              <a:cs typeface="Arial" pitchFamily="34" charset="0"/>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b="16977"/>
          <a:stretch/>
        </p:blipFill>
        <p:spPr>
          <a:xfrm>
            <a:off x="5359684" y="1752599"/>
            <a:ext cx="3327116" cy="3482285"/>
          </a:xfrm>
          <a:prstGeom prst="rect">
            <a:avLst/>
          </a:prstGeom>
        </p:spPr>
      </p:pic>
      <p:pic>
        <p:nvPicPr>
          <p:cNvPr id="13"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116" y="1805940"/>
            <a:ext cx="4699568" cy="4525963"/>
          </a:xfrm>
          <a:prstGeom prst="rect">
            <a:avLst/>
          </a:prstGeom>
        </p:spPr>
      </p:pic>
    </p:spTree>
    <p:extLst>
      <p:ext uri="{BB962C8B-B14F-4D97-AF65-F5344CB8AC3E}">
        <p14:creationId xmlns:p14="http://schemas.microsoft.com/office/powerpoint/2010/main" val="739396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W</a:t>
            </a:r>
            <a:r>
              <a:rPr lang="en-US" sz="3200" b="1" dirty="0" smtClean="0"/>
              <a:t>e’re still missing two fundamental pieces of the puzzle:</a:t>
            </a:r>
            <a:endParaRPr lang="en-US" sz="3200" b="1" dirty="0"/>
          </a:p>
        </p:txBody>
      </p:sp>
      <p:sp>
        <p:nvSpPr>
          <p:cNvPr id="3" name="Content Placeholder 2"/>
          <p:cNvSpPr>
            <a:spLocks noGrp="1"/>
          </p:cNvSpPr>
          <p:nvPr>
            <p:ph idx="1"/>
          </p:nvPr>
        </p:nvSpPr>
        <p:spPr>
          <a:xfrm>
            <a:off x="457200" y="1646237"/>
            <a:ext cx="8229600" cy="4525963"/>
          </a:xfrm>
        </p:spPr>
        <p:txBody>
          <a:bodyPr/>
          <a:lstStyle/>
          <a:p>
            <a:r>
              <a:rPr lang="en-US" dirty="0" smtClean="0"/>
              <a:t>1) data (</a:t>
            </a:r>
            <a:r>
              <a:rPr lang="en-US" dirty="0"/>
              <a:t>sufficient spatial scope and density to </a:t>
            </a:r>
            <a:r>
              <a:rPr lang="en-US" dirty="0" smtClean="0"/>
              <a:t>recognize and describe </a:t>
            </a:r>
            <a:r>
              <a:rPr lang="en-US" dirty="0"/>
              <a:t>patterns of </a:t>
            </a:r>
            <a:r>
              <a:rPr lang="en-US" dirty="0" smtClean="0"/>
              <a:t>variability)</a:t>
            </a:r>
          </a:p>
          <a:p>
            <a:endParaRPr lang="en-US" dirty="0"/>
          </a:p>
          <a:p>
            <a:r>
              <a:rPr lang="en-US" dirty="0" smtClean="0"/>
              <a:t>2) a way to interpret those data (modeling)</a:t>
            </a:r>
            <a:endParaRPr lang="en-US" dirty="0"/>
          </a:p>
        </p:txBody>
      </p:sp>
    </p:spTree>
    <p:extLst>
      <p:ext uri="{BB962C8B-B14F-4D97-AF65-F5344CB8AC3E}">
        <p14:creationId xmlns:p14="http://schemas.microsoft.com/office/powerpoint/2010/main" val="892368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smtClean="0"/>
              <a:t>Today is </a:t>
            </a:r>
            <a:r>
              <a:rPr lang="en-US" sz="3200" b="1" dirty="0" smtClean="0"/>
              <a:t>about </a:t>
            </a:r>
            <a:r>
              <a:rPr lang="en-US" sz="3200" b="1" dirty="0" smtClean="0"/>
              <a:t>data</a:t>
            </a:r>
            <a:endParaRPr lang="en-US" sz="3200" b="1" dirty="0"/>
          </a:p>
        </p:txBody>
      </p:sp>
      <p:sp>
        <p:nvSpPr>
          <p:cNvPr id="3" name="Content Placeholder 2"/>
          <p:cNvSpPr>
            <a:spLocks noGrp="1"/>
          </p:cNvSpPr>
          <p:nvPr>
            <p:ph idx="1"/>
          </p:nvPr>
        </p:nvSpPr>
        <p:spPr>
          <a:xfrm>
            <a:off x="457200" y="1524000"/>
            <a:ext cx="8229600" cy="4602163"/>
          </a:xfrm>
        </p:spPr>
        <p:txBody>
          <a:bodyPr>
            <a:normAutofit/>
          </a:bodyPr>
          <a:lstStyle/>
          <a:p>
            <a:pPr marL="0" indent="0">
              <a:buNone/>
            </a:pPr>
            <a:r>
              <a:rPr lang="en-US" sz="2800" b="1" dirty="0" smtClean="0"/>
              <a:t>Goals:</a:t>
            </a:r>
          </a:p>
          <a:p>
            <a:r>
              <a:rPr lang="en-US" sz="2400" dirty="0" smtClean="0"/>
              <a:t>Be able to characterize variability before, during, and after the “Kirk Horizon”</a:t>
            </a:r>
          </a:p>
          <a:p>
            <a:r>
              <a:rPr lang="en-US" sz="2400" dirty="0" smtClean="0"/>
              <a:t>Understand how variability relates to time and space</a:t>
            </a:r>
          </a:p>
          <a:p>
            <a:pPr lvl="1"/>
            <a:endParaRPr lang="en-US" sz="2400" dirty="0"/>
          </a:p>
          <a:p>
            <a:pPr marL="0" indent="0">
              <a:buNone/>
            </a:pPr>
            <a:r>
              <a:rPr lang="en-US" sz="2800" b="1" dirty="0" smtClean="0"/>
              <a:t>Requirements:</a:t>
            </a:r>
          </a:p>
          <a:p>
            <a:r>
              <a:rPr lang="en-US" sz="2400" dirty="0" smtClean="0"/>
              <a:t>Lots of data, large area</a:t>
            </a:r>
          </a:p>
          <a:p>
            <a:r>
              <a:rPr lang="en-US" sz="2400" dirty="0" smtClean="0"/>
              <a:t>Some understanding of style/function</a:t>
            </a:r>
          </a:p>
          <a:p>
            <a:r>
              <a:rPr lang="en-US" sz="2400" dirty="0" smtClean="0"/>
              <a:t>Ways to control (at least somewhat) for time and space</a:t>
            </a:r>
          </a:p>
        </p:txBody>
      </p:sp>
    </p:spTree>
    <p:extLst>
      <p:ext uri="{BB962C8B-B14F-4D97-AF65-F5344CB8AC3E}">
        <p14:creationId xmlns:p14="http://schemas.microsoft.com/office/powerpoint/2010/main" val="3052628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7500" t="15333" r="27083" b="12667"/>
          <a:stretch/>
        </p:blipFill>
        <p:spPr>
          <a:xfrm>
            <a:off x="1556615" y="1066800"/>
            <a:ext cx="4377972" cy="5562600"/>
          </a:xfrm>
          <a:prstGeom prst="rect">
            <a:avLst/>
          </a:prstGeom>
        </p:spPr>
      </p:pic>
      <p:sp>
        <p:nvSpPr>
          <p:cNvPr id="2" name="Title 1"/>
          <p:cNvSpPr>
            <a:spLocks noGrp="1"/>
          </p:cNvSpPr>
          <p:nvPr>
            <p:ph type="title"/>
          </p:nvPr>
        </p:nvSpPr>
        <p:spPr>
          <a:xfrm>
            <a:off x="457200" y="22860"/>
            <a:ext cx="8229600" cy="1143000"/>
          </a:xfrm>
        </p:spPr>
        <p:txBody>
          <a:bodyPr>
            <a:normAutofit/>
          </a:bodyPr>
          <a:lstStyle/>
          <a:p>
            <a:r>
              <a:rPr lang="en-US" sz="3200" b="1" dirty="0" smtClean="0"/>
              <a:t>The Kirk Project</a:t>
            </a:r>
            <a:endParaRPr lang="en-US" sz="3200" b="1" dirty="0"/>
          </a:p>
        </p:txBody>
      </p:sp>
      <p:sp>
        <p:nvSpPr>
          <p:cNvPr id="3" name="Content Placeholder 2"/>
          <p:cNvSpPr>
            <a:spLocks noGrp="1"/>
          </p:cNvSpPr>
          <p:nvPr>
            <p:ph idx="1"/>
          </p:nvPr>
        </p:nvSpPr>
        <p:spPr>
          <a:xfrm>
            <a:off x="5962661" y="1165860"/>
            <a:ext cx="2819400" cy="4868863"/>
          </a:xfrm>
        </p:spPr>
        <p:txBody>
          <a:bodyPr>
            <a:normAutofit fontScale="92500" lnSpcReduction="10000"/>
          </a:bodyPr>
          <a:lstStyle/>
          <a:p>
            <a:pPr marL="0" indent="0">
              <a:buNone/>
            </a:pPr>
            <a:r>
              <a:rPr lang="en-US" sz="2600" b="1" dirty="0" smtClean="0"/>
              <a:t>Accumulation of primary data</a:t>
            </a:r>
          </a:p>
          <a:p>
            <a:pPr marL="0" indent="0">
              <a:buNone/>
            </a:pPr>
            <a:endParaRPr lang="en-US" sz="2000" b="1" dirty="0" smtClean="0"/>
          </a:p>
          <a:p>
            <a:r>
              <a:rPr lang="en-US" sz="2000" dirty="0" smtClean="0"/>
              <a:t>2D </a:t>
            </a:r>
            <a:r>
              <a:rPr lang="en-US" sz="2000" dirty="0"/>
              <a:t>images and 3D models for metric/morphological </a:t>
            </a:r>
            <a:r>
              <a:rPr lang="en-US" sz="2000" dirty="0" smtClean="0"/>
              <a:t>data</a:t>
            </a:r>
          </a:p>
          <a:p>
            <a:endParaRPr lang="en-US" sz="2000" dirty="0"/>
          </a:p>
          <a:p>
            <a:r>
              <a:rPr lang="en-US" sz="2000" dirty="0"/>
              <a:t>Provenience (at least county level</a:t>
            </a:r>
            <a:r>
              <a:rPr lang="en-US" sz="2000" dirty="0" smtClean="0"/>
              <a:t>)</a:t>
            </a:r>
          </a:p>
          <a:p>
            <a:endParaRPr lang="en-US" sz="2000" dirty="0"/>
          </a:p>
          <a:p>
            <a:r>
              <a:rPr lang="en-US" sz="2000" dirty="0"/>
              <a:t>As much raw material data as </a:t>
            </a:r>
            <a:r>
              <a:rPr lang="en-US" sz="2000" dirty="0" smtClean="0"/>
              <a:t>possible</a:t>
            </a:r>
          </a:p>
          <a:p>
            <a:endParaRPr lang="en-US" sz="2000" dirty="0"/>
          </a:p>
          <a:p>
            <a:r>
              <a:rPr lang="en-US" sz="2000" dirty="0" smtClean="0"/>
              <a:t>Active online now </a:t>
            </a:r>
            <a:r>
              <a:rPr lang="en-US" sz="2000" dirty="0" smtClean="0">
                <a:hlinkClick r:id="rId3"/>
              </a:rPr>
              <a:t>here</a:t>
            </a:r>
            <a:endParaRPr lang="en-US" sz="2000" dirty="0"/>
          </a:p>
          <a:p>
            <a:pPr marL="0" indent="0">
              <a:buNone/>
            </a:pPr>
            <a:endParaRPr lang="en-US" sz="2000" b="1" dirty="0"/>
          </a:p>
        </p:txBody>
      </p:sp>
      <p:pic>
        <p:nvPicPr>
          <p:cNvPr id="5" name="Content Placeholder 6"/>
          <p:cNvPicPr>
            <a:picLocks noChangeAspect="1"/>
          </p:cNvPicPr>
          <p:nvPr/>
        </p:nvPicPr>
        <p:blipFill rotWithShape="1">
          <a:blip r:embed="rId4" cstate="print">
            <a:extLst>
              <a:ext uri="{28A0092B-C50C-407E-A947-70E740481C1C}">
                <a14:useLocalDpi xmlns:a14="http://schemas.microsoft.com/office/drawing/2010/main" val="0"/>
              </a:ext>
            </a:extLst>
          </a:blip>
          <a:srcRect l="34783" t="45187"/>
          <a:stretch/>
        </p:blipFill>
        <p:spPr>
          <a:xfrm>
            <a:off x="495300" y="952500"/>
            <a:ext cx="1741631" cy="1409700"/>
          </a:xfrm>
          <a:prstGeom prst="rect">
            <a:avLst/>
          </a:prstGeom>
          <a:ln>
            <a:solidFill>
              <a:schemeClr val="accent1"/>
            </a:solidFill>
          </a:ln>
        </p:spPr>
      </p:pic>
    </p:spTree>
    <p:extLst>
      <p:ext uri="{BB962C8B-B14F-4D97-AF65-F5344CB8AC3E}">
        <p14:creationId xmlns:p14="http://schemas.microsoft.com/office/powerpoint/2010/main" val="462518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917" t="15333" r="26667" b="13333"/>
          <a:stretch/>
        </p:blipFill>
        <p:spPr>
          <a:xfrm>
            <a:off x="2859450" y="1267785"/>
            <a:ext cx="3667082" cy="4616209"/>
          </a:xfrm>
          <a:prstGeom prst="rect">
            <a:avLst/>
          </a:prstGeom>
        </p:spPr>
      </p:pic>
      <p:sp>
        <p:nvSpPr>
          <p:cNvPr id="2" name="Title 1"/>
          <p:cNvSpPr>
            <a:spLocks noGrp="1"/>
          </p:cNvSpPr>
          <p:nvPr>
            <p:ph type="title"/>
          </p:nvPr>
        </p:nvSpPr>
        <p:spPr>
          <a:xfrm>
            <a:off x="400605" y="38157"/>
            <a:ext cx="8229600" cy="1143000"/>
          </a:xfrm>
        </p:spPr>
        <p:txBody>
          <a:bodyPr>
            <a:normAutofit/>
          </a:bodyPr>
          <a:lstStyle/>
          <a:p>
            <a:r>
              <a:rPr lang="en-US" sz="3200" b="1" dirty="0" smtClean="0"/>
              <a:t>A large undertaking</a:t>
            </a:r>
            <a:endParaRPr lang="en-US" sz="3200" b="1" dirty="0"/>
          </a:p>
        </p:txBody>
      </p:sp>
      <p:pic>
        <p:nvPicPr>
          <p:cNvPr id="13"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2260" t="41379"/>
          <a:stretch/>
        </p:blipFill>
        <p:spPr>
          <a:xfrm>
            <a:off x="494306" y="1418963"/>
            <a:ext cx="2239284" cy="2189453"/>
          </a:xfrm>
          <a:ln w="28575">
            <a:solidFill>
              <a:schemeClr val="tx2">
                <a:lumMod val="60000"/>
                <a:lumOff val="40000"/>
              </a:schemeClr>
            </a:solidFill>
          </a:ln>
        </p:spPr>
      </p:pic>
      <p:sp>
        <p:nvSpPr>
          <p:cNvPr id="14" name="TextBox 13"/>
          <p:cNvSpPr txBox="1"/>
          <p:nvPr/>
        </p:nvSpPr>
        <p:spPr>
          <a:xfrm>
            <a:off x="6885716" y="4574747"/>
            <a:ext cx="1845022" cy="338554"/>
          </a:xfrm>
          <a:prstGeom prst="rect">
            <a:avLst/>
          </a:prstGeom>
          <a:noFill/>
          <a:ln w="28575">
            <a:solidFill>
              <a:schemeClr val="accent5">
                <a:lumMod val="60000"/>
                <a:lumOff val="40000"/>
              </a:schemeClr>
            </a:solidFill>
          </a:ln>
        </p:spPr>
        <p:txBody>
          <a:bodyPr wrap="square" rtlCol="0">
            <a:spAutoFit/>
          </a:bodyPr>
          <a:lstStyle/>
          <a:p>
            <a:pPr algn="ctr"/>
            <a:r>
              <a:rPr lang="en-US" sz="1600" b="1" dirty="0" smtClean="0"/>
              <a:t>South Carolina</a:t>
            </a:r>
            <a:endParaRPr lang="en-US" sz="1600" b="1" dirty="0"/>
          </a:p>
        </p:txBody>
      </p:sp>
      <p:cxnSp>
        <p:nvCxnSpPr>
          <p:cNvPr id="16" name="Straight Arrow Connector 15"/>
          <p:cNvCxnSpPr/>
          <p:nvPr/>
        </p:nvCxnSpPr>
        <p:spPr>
          <a:xfrm flipH="1">
            <a:off x="4306829" y="1241222"/>
            <a:ext cx="2636095" cy="1648086"/>
          </a:xfrm>
          <a:prstGeom prst="straightConnector1">
            <a:avLst/>
          </a:prstGeom>
          <a:ln w="28575">
            <a:solidFill>
              <a:srgbClr val="9CD0AD"/>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16556" y="1970744"/>
            <a:ext cx="1517660" cy="338554"/>
          </a:xfrm>
          <a:prstGeom prst="rect">
            <a:avLst/>
          </a:prstGeom>
          <a:noFill/>
          <a:ln w="19050">
            <a:noFill/>
          </a:ln>
        </p:spPr>
        <p:txBody>
          <a:bodyPr wrap="none" rtlCol="0">
            <a:spAutoFit/>
          </a:bodyPr>
          <a:lstStyle/>
          <a:p>
            <a:r>
              <a:rPr lang="en-US" sz="1600" b="1" dirty="0" smtClean="0"/>
              <a:t>My dissertation</a:t>
            </a:r>
            <a:endParaRPr lang="en-US" sz="1600" b="1" dirty="0"/>
          </a:p>
        </p:txBody>
      </p:sp>
      <p:cxnSp>
        <p:nvCxnSpPr>
          <p:cNvPr id="19" name="Straight Arrow Connector 18"/>
          <p:cNvCxnSpPr/>
          <p:nvPr/>
        </p:nvCxnSpPr>
        <p:spPr>
          <a:xfrm flipH="1" flipV="1">
            <a:off x="4705726" y="4098085"/>
            <a:ext cx="2181039" cy="577410"/>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42924" y="2608950"/>
            <a:ext cx="1787814" cy="1077218"/>
          </a:xfrm>
          <a:prstGeom prst="rect">
            <a:avLst/>
          </a:prstGeom>
          <a:noFill/>
          <a:ln w="28575">
            <a:solidFill>
              <a:schemeClr val="accent4">
                <a:lumMod val="60000"/>
                <a:lumOff val="40000"/>
              </a:schemeClr>
            </a:solidFill>
          </a:ln>
        </p:spPr>
        <p:txBody>
          <a:bodyPr wrap="square" rtlCol="0">
            <a:spAutoFit/>
          </a:bodyPr>
          <a:lstStyle/>
          <a:p>
            <a:pPr algn="ctr"/>
            <a:r>
              <a:rPr lang="en-US" sz="1600" b="1" dirty="0" smtClean="0"/>
              <a:t>Rest of the Eastern Woodlands (people other than me, I hope)</a:t>
            </a:r>
            <a:endParaRPr lang="en-US" sz="1600" b="1" dirty="0"/>
          </a:p>
        </p:txBody>
      </p:sp>
      <p:cxnSp>
        <p:nvCxnSpPr>
          <p:cNvPr id="22" name="Straight Arrow Connector 21"/>
          <p:cNvCxnSpPr>
            <a:stCxn id="21" idx="1"/>
          </p:cNvCxnSpPr>
          <p:nvPr/>
        </p:nvCxnSpPr>
        <p:spPr>
          <a:xfrm flipH="1">
            <a:off x="4876800" y="3147559"/>
            <a:ext cx="2066124" cy="218411"/>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2924" y="779575"/>
            <a:ext cx="1730606" cy="1187196"/>
          </a:xfrm>
          <a:prstGeom prst="rect">
            <a:avLst/>
          </a:prstGeom>
          <a:ln w="28575">
            <a:solidFill>
              <a:srgbClr val="9CD0AD"/>
            </a:solidFill>
          </a:ln>
        </p:spPr>
      </p:pic>
      <p:sp>
        <p:nvSpPr>
          <p:cNvPr id="3" name="TextBox 2"/>
          <p:cNvSpPr txBox="1"/>
          <p:nvPr/>
        </p:nvSpPr>
        <p:spPr>
          <a:xfrm>
            <a:off x="1050943" y="6006254"/>
            <a:ext cx="7309565" cy="461665"/>
          </a:xfrm>
          <a:prstGeom prst="rect">
            <a:avLst/>
          </a:prstGeom>
          <a:noFill/>
        </p:spPr>
        <p:txBody>
          <a:bodyPr wrap="none" rtlCol="0">
            <a:spAutoFit/>
          </a:bodyPr>
          <a:lstStyle/>
          <a:p>
            <a:r>
              <a:rPr lang="en-US" sz="2400" b="1" dirty="0" smtClean="0"/>
              <a:t>Soliciting involvement of professionals and </a:t>
            </a:r>
            <a:r>
              <a:rPr lang="en-US" sz="2400" b="1" dirty="0" err="1" smtClean="0"/>
              <a:t>avocationals</a:t>
            </a:r>
            <a:endParaRPr lang="en-US" sz="2400" b="1" dirty="0"/>
          </a:p>
        </p:txBody>
      </p:sp>
    </p:spTree>
    <p:extLst>
      <p:ext uri="{BB962C8B-B14F-4D97-AF65-F5344CB8AC3E}">
        <p14:creationId xmlns:p14="http://schemas.microsoft.com/office/powerpoint/2010/main" val="125155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smtClean="0"/>
              <a:t>Primary data</a:t>
            </a:r>
            <a:endParaRPr lang="en-US" sz="3200" b="1" dirty="0"/>
          </a:p>
        </p:txBody>
      </p:sp>
      <p:sp>
        <p:nvSpPr>
          <p:cNvPr id="3" name="Content Placeholder 2"/>
          <p:cNvSpPr>
            <a:spLocks noGrp="1"/>
          </p:cNvSpPr>
          <p:nvPr>
            <p:ph idx="1"/>
          </p:nvPr>
        </p:nvSpPr>
        <p:spPr>
          <a:xfrm>
            <a:off x="457200" y="1295400"/>
            <a:ext cx="8229600" cy="4525963"/>
          </a:xfrm>
        </p:spPr>
        <p:txBody>
          <a:bodyPr/>
          <a:lstStyle/>
          <a:p>
            <a:r>
              <a:rPr lang="en-US" dirty="0" smtClean="0"/>
              <a:t>1) Morphometric data</a:t>
            </a:r>
          </a:p>
          <a:p>
            <a:endParaRPr lang="en-US" dirty="0"/>
          </a:p>
          <a:p>
            <a:r>
              <a:rPr lang="en-US" dirty="0" smtClean="0"/>
              <a:t>2) Location</a:t>
            </a:r>
          </a:p>
          <a:p>
            <a:endParaRPr lang="en-US" dirty="0"/>
          </a:p>
          <a:p>
            <a:r>
              <a:rPr lang="en-US" dirty="0" smtClean="0"/>
              <a:t>3) Raw materials</a:t>
            </a:r>
          </a:p>
          <a:p>
            <a:endParaRPr lang="en-US" dirty="0"/>
          </a:p>
        </p:txBody>
      </p:sp>
      <p:sp>
        <p:nvSpPr>
          <p:cNvPr id="4" name="Oval 3"/>
          <p:cNvSpPr/>
          <p:nvPr/>
        </p:nvSpPr>
        <p:spPr>
          <a:xfrm>
            <a:off x="152400" y="1066800"/>
            <a:ext cx="48768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68442" y="3352800"/>
            <a:ext cx="3793958"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5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solidFill>
            <a:schemeClr val="accent1">
              <a:lumMod val="40000"/>
              <a:lumOff val="60000"/>
            </a:schemeClr>
          </a:solidFill>
        </p:spPr>
        <p:txBody>
          <a:bodyPr>
            <a:normAutofit/>
          </a:bodyPr>
          <a:lstStyle/>
          <a:p>
            <a:r>
              <a:rPr lang="en-US" sz="3200" b="1" dirty="0" smtClean="0">
                <a:solidFill>
                  <a:schemeClr val="accent1">
                    <a:lumMod val="50000"/>
                  </a:schemeClr>
                </a:solidFill>
              </a:rPr>
              <a:t>1: Morphometry (size/shape)</a:t>
            </a:r>
            <a:endParaRPr lang="en-US" sz="3200" b="1" dirty="0">
              <a:solidFill>
                <a:schemeClr val="accent1">
                  <a:lumMod val="50000"/>
                </a:schemeClr>
              </a:solidFill>
            </a:endParaRPr>
          </a:p>
        </p:txBody>
      </p:sp>
      <p:sp>
        <p:nvSpPr>
          <p:cNvPr id="3" name="Content Placeholder 2"/>
          <p:cNvSpPr>
            <a:spLocks noGrp="1"/>
          </p:cNvSpPr>
          <p:nvPr>
            <p:ph idx="1"/>
          </p:nvPr>
        </p:nvSpPr>
        <p:spPr/>
        <p:txBody>
          <a:bodyPr>
            <a:normAutofit fontScale="92500" lnSpcReduction="20000"/>
          </a:bodyPr>
          <a:lstStyle/>
          <a:p>
            <a:r>
              <a:rPr lang="en-US" dirty="0" smtClean="0"/>
              <a:t>First, we need to be able to quantify it and understand structure of variability</a:t>
            </a:r>
          </a:p>
          <a:p>
            <a:endParaRPr lang="en-US" dirty="0" smtClean="0"/>
          </a:p>
          <a:p>
            <a:r>
              <a:rPr lang="en-US" dirty="0" smtClean="0"/>
              <a:t>Then, we can ask a set of questions:</a:t>
            </a:r>
          </a:p>
          <a:p>
            <a:pPr lvl="1"/>
            <a:r>
              <a:rPr lang="en-US" dirty="0" smtClean="0"/>
              <a:t>What is stylistic and what is functional?</a:t>
            </a:r>
          </a:p>
          <a:p>
            <a:pPr lvl="1"/>
            <a:r>
              <a:rPr lang="en-US" dirty="0" smtClean="0"/>
              <a:t>What changes through time?</a:t>
            </a:r>
          </a:p>
          <a:p>
            <a:pPr lvl="1"/>
            <a:r>
              <a:rPr lang="en-US" dirty="0" smtClean="0"/>
              <a:t>How does variability break down according to space?</a:t>
            </a:r>
          </a:p>
          <a:p>
            <a:pPr lvl="1"/>
            <a:endParaRPr lang="en-US" dirty="0"/>
          </a:p>
          <a:p>
            <a:r>
              <a:rPr lang="en-US" dirty="0" smtClean="0"/>
              <a:t>Archaeological data that can be compared to model results (apples to apples)</a:t>
            </a:r>
          </a:p>
          <a:p>
            <a:pPr lvl="1"/>
            <a:endParaRPr lang="en-US" dirty="0"/>
          </a:p>
        </p:txBody>
      </p:sp>
    </p:spTree>
    <p:extLst>
      <p:ext uri="{BB962C8B-B14F-4D97-AF65-F5344CB8AC3E}">
        <p14:creationId xmlns:p14="http://schemas.microsoft.com/office/powerpoint/2010/main" val="20802597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t>2D measurements</a:t>
            </a:r>
            <a:endParaRPr lang="en-US" sz="3200" b="1" dirty="0"/>
          </a:p>
        </p:txBody>
      </p:sp>
      <p:pic>
        <p:nvPicPr>
          <p:cNvPr id="6" name="Picture 11" descr="Point measurement"/>
          <p:cNvPicPr>
            <a:picLocks noChangeAspect="1" noChangeArrowheads="1"/>
          </p:cNvPicPr>
          <p:nvPr/>
        </p:nvPicPr>
        <p:blipFill>
          <a:blip r:embed="rId2">
            <a:extLst>
              <a:ext uri="{28A0092B-C50C-407E-A947-70E740481C1C}">
                <a14:useLocalDpi xmlns:a14="http://schemas.microsoft.com/office/drawing/2010/main" val="0"/>
              </a:ext>
            </a:extLst>
          </a:blip>
          <a:srcRect l="64999" t="50140" r="8461" b="9361"/>
          <a:stretch>
            <a:fillRect/>
          </a:stretch>
        </p:blipFill>
        <p:spPr bwMode="auto">
          <a:xfrm>
            <a:off x="6455567" y="1447800"/>
            <a:ext cx="26717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413982" y="1122947"/>
            <a:ext cx="69012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2000" b="1" dirty="0">
                <a:latin typeface="Calibri" pitchFamily="34" charset="0"/>
              </a:rPr>
              <a:t>Metric data obtained from images of </a:t>
            </a:r>
            <a:r>
              <a:rPr lang="en-US" sz="2000" b="1" dirty="0" smtClean="0">
                <a:latin typeface="Calibri" pitchFamily="34" charset="0"/>
              </a:rPr>
              <a:t>artifacts</a:t>
            </a:r>
          </a:p>
          <a:p>
            <a:pPr marL="342900" indent="-342900" eaLnBrk="0" hangingPunct="0">
              <a:buFont typeface="Arial" pitchFamily="34" charset="0"/>
              <a:buChar char="•"/>
            </a:pPr>
            <a:r>
              <a:rPr lang="en-US" sz="2000" dirty="0" smtClean="0">
                <a:latin typeface="Calibri" pitchFamily="34" charset="0"/>
              </a:rPr>
              <a:t>Set of replicable landmarks</a:t>
            </a:r>
          </a:p>
          <a:p>
            <a:pPr marL="342900" indent="-342900" eaLnBrk="0" hangingPunct="0">
              <a:buFont typeface="Arial" pitchFamily="34" charset="0"/>
              <a:buChar char="•"/>
            </a:pPr>
            <a:r>
              <a:rPr lang="en-US" sz="2000" dirty="0" smtClean="0">
                <a:latin typeface="Calibri" pitchFamily="34" charset="0"/>
              </a:rPr>
              <a:t>Applicable to both </a:t>
            </a:r>
            <a:r>
              <a:rPr lang="en-US" sz="2000" dirty="0" err="1" smtClean="0">
                <a:latin typeface="Calibri" pitchFamily="34" charset="0"/>
              </a:rPr>
              <a:t>lanceolate</a:t>
            </a:r>
            <a:r>
              <a:rPr lang="en-US" sz="2000" dirty="0" smtClean="0">
                <a:latin typeface="Calibri" pitchFamily="34" charset="0"/>
              </a:rPr>
              <a:t> and notched points (mostly)</a:t>
            </a:r>
            <a:endParaRPr lang="en-US" sz="2000" dirty="0">
              <a:latin typeface="Calibri"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66872"/>
          <a:stretch/>
        </p:blipFill>
        <p:spPr>
          <a:xfrm>
            <a:off x="469728" y="2628900"/>
            <a:ext cx="5985839" cy="3105150"/>
          </a:xfrm>
          <a:prstGeom prst="rect">
            <a:avLst/>
          </a:prstGeom>
          <a:ln>
            <a:solidFill>
              <a:schemeClr val="accent1"/>
            </a:solidFill>
          </a:ln>
        </p:spPr>
      </p:pic>
    </p:spTree>
    <p:extLst>
      <p:ext uri="{BB962C8B-B14F-4D97-AF65-F5344CB8AC3E}">
        <p14:creationId xmlns:p14="http://schemas.microsoft.com/office/powerpoint/2010/main" val="788265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838200"/>
            <a:ext cx="5576502" cy="4607683"/>
          </a:xfrm>
          <a:prstGeom prst="rect">
            <a:avLst/>
          </a:prstGeom>
        </p:spPr>
      </p:pic>
      <p:sp>
        <p:nvSpPr>
          <p:cNvPr id="3" name="TextBox 2"/>
          <p:cNvSpPr txBox="1"/>
          <p:nvPr/>
        </p:nvSpPr>
        <p:spPr>
          <a:xfrm>
            <a:off x="371191" y="196657"/>
            <a:ext cx="8572283" cy="584775"/>
          </a:xfrm>
          <a:prstGeom prst="rect">
            <a:avLst/>
          </a:prstGeom>
          <a:noFill/>
        </p:spPr>
        <p:txBody>
          <a:bodyPr wrap="none" rtlCol="0">
            <a:spAutoFit/>
          </a:bodyPr>
          <a:lstStyle/>
          <a:p>
            <a:r>
              <a:rPr lang="en-US" sz="3200" b="1" dirty="0"/>
              <a:t>Variability: what’s stylistic and what’s functional?</a:t>
            </a:r>
          </a:p>
        </p:txBody>
      </p:sp>
      <p:sp>
        <p:nvSpPr>
          <p:cNvPr id="4" name="Right Bracket 3"/>
          <p:cNvSpPr/>
          <p:nvPr/>
        </p:nvSpPr>
        <p:spPr>
          <a:xfrm>
            <a:off x="5443920" y="1295400"/>
            <a:ext cx="550460" cy="2590800"/>
          </a:xfrm>
          <a:prstGeom prst="rightBracket">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375380" y="1377498"/>
            <a:ext cx="2540020" cy="1877437"/>
          </a:xfrm>
          <a:prstGeom prst="rect">
            <a:avLst/>
          </a:prstGeom>
          <a:noFill/>
          <a:ln w="38100">
            <a:solidFill>
              <a:srgbClr val="00B050"/>
            </a:solidFill>
          </a:ln>
        </p:spPr>
        <p:txBody>
          <a:bodyPr wrap="square" rtlCol="0">
            <a:spAutoFit/>
          </a:bodyPr>
          <a:lstStyle/>
          <a:p>
            <a:r>
              <a:rPr lang="en-US" b="1" dirty="0"/>
              <a:t>E, F, and I = stylistic</a:t>
            </a:r>
            <a:r>
              <a:rPr lang="en-US" dirty="0"/>
              <a:t>:</a:t>
            </a:r>
          </a:p>
          <a:p>
            <a:pPr marL="285750" indent="-285750">
              <a:buFont typeface="Arial" pitchFamily="34" charset="0"/>
              <a:buChar char="•"/>
            </a:pPr>
            <a:r>
              <a:rPr lang="en-US" sz="1600" dirty="0" smtClean="0"/>
              <a:t>CV high</a:t>
            </a:r>
          </a:p>
          <a:p>
            <a:pPr marL="285750" indent="-285750">
              <a:buFont typeface="Arial" pitchFamily="34" charset="0"/>
              <a:buChar char="•"/>
            </a:pPr>
            <a:r>
              <a:rPr lang="en-US" sz="1600" dirty="0" smtClean="0"/>
              <a:t>Not related to hafting dimensions (not </a:t>
            </a:r>
            <a:r>
              <a:rPr lang="en-US" sz="1600" dirty="0"/>
              <a:t>under strong functional </a:t>
            </a:r>
            <a:r>
              <a:rPr lang="en-US" sz="1600" dirty="0" smtClean="0"/>
              <a:t>selection)</a:t>
            </a:r>
            <a:endParaRPr lang="en-US" sz="1600" dirty="0"/>
          </a:p>
          <a:p>
            <a:endParaRPr lang="en-US" dirty="0"/>
          </a:p>
        </p:txBody>
      </p:sp>
      <p:cxnSp>
        <p:nvCxnSpPr>
          <p:cNvPr id="8" name="Straight Connector 7"/>
          <p:cNvCxnSpPr>
            <a:endCxn id="6" idx="1"/>
          </p:cNvCxnSpPr>
          <p:nvPr/>
        </p:nvCxnSpPr>
        <p:spPr>
          <a:xfrm flipV="1">
            <a:off x="5994380" y="2316217"/>
            <a:ext cx="381000" cy="1539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Right Bracket 10"/>
          <p:cNvSpPr/>
          <p:nvPr/>
        </p:nvSpPr>
        <p:spPr>
          <a:xfrm>
            <a:off x="5443920" y="4235355"/>
            <a:ext cx="550460" cy="717645"/>
          </a:xfrm>
          <a:prstGeom prst="rightBracket">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6375379" y="4038600"/>
            <a:ext cx="2540021" cy="1877437"/>
          </a:xfrm>
          <a:prstGeom prst="rect">
            <a:avLst/>
          </a:prstGeom>
          <a:noFill/>
          <a:ln w="38100">
            <a:solidFill>
              <a:srgbClr val="0070C0"/>
            </a:solidFill>
          </a:ln>
        </p:spPr>
        <p:txBody>
          <a:bodyPr wrap="square" rtlCol="0">
            <a:spAutoFit/>
          </a:bodyPr>
          <a:lstStyle/>
          <a:p>
            <a:r>
              <a:rPr lang="en-US" b="1" dirty="0" smtClean="0"/>
              <a:t>B, C, HW, and MT = functional</a:t>
            </a:r>
          </a:p>
          <a:p>
            <a:pPr marL="285750" indent="-285750">
              <a:buFont typeface="Arial" pitchFamily="34" charset="0"/>
              <a:buChar char="•"/>
            </a:pPr>
            <a:r>
              <a:rPr lang="en-US" sz="1600" dirty="0" smtClean="0"/>
              <a:t>CV low</a:t>
            </a:r>
          </a:p>
          <a:p>
            <a:pPr marL="285750" indent="-285750">
              <a:buFont typeface="Arial" pitchFamily="34" charset="0"/>
              <a:buChar char="•"/>
            </a:pPr>
            <a:r>
              <a:rPr lang="en-US" sz="1600" dirty="0" smtClean="0"/>
              <a:t>Related to hafting dimensions (under strong functional selection)</a:t>
            </a:r>
            <a:endParaRPr lang="en-US" sz="1600" dirty="0"/>
          </a:p>
        </p:txBody>
      </p:sp>
      <p:cxnSp>
        <p:nvCxnSpPr>
          <p:cNvPr id="14" name="Straight Connector 13"/>
          <p:cNvCxnSpPr>
            <a:stCxn id="11" idx="2"/>
          </p:cNvCxnSpPr>
          <p:nvPr/>
        </p:nvCxnSpPr>
        <p:spPr>
          <a:xfrm flipV="1">
            <a:off x="5994380" y="4594177"/>
            <a:ext cx="380999" cy="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73" y="5468135"/>
            <a:ext cx="598537" cy="927978"/>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5468135"/>
            <a:ext cx="561549" cy="8958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9216" y="5243982"/>
            <a:ext cx="509176" cy="1152131"/>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9825" y="5243982"/>
            <a:ext cx="381020" cy="1152131"/>
          </a:xfrm>
          <a:prstGeom prst="rect">
            <a:avLst/>
          </a:prstGeom>
        </p:spPr>
      </p:pic>
      <p:sp>
        <p:nvSpPr>
          <p:cNvPr id="2" name="TextBox 1"/>
          <p:cNvSpPr txBox="1"/>
          <p:nvPr/>
        </p:nvSpPr>
        <p:spPr>
          <a:xfrm>
            <a:off x="1403408" y="1215242"/>
            <a:ext cx="1193853" cy="338554"/>
          </a:xfrm>
          <a:prstGeom prst="rect">
            <a:avLst/>
          </a:prstGeom>
          <a:noFill/>
        </p:spPr>
        <p:txBody>
          <a:bodyPr wrap="none" rtlCol="0">
            <a:spAutoFit/>
          </a:bodyPr>
          <a:lstStyle/>
          <a:p>
            <a:r>
              <a:rPr lang="en-US" sz="1600" dirty="0" smtClean="0">
                <a:solidFill>
                  <a:srgbClr val="FF0000"/>
                </a:solidFill>
              </a:rPr>
              <a:t>Constriction</a:t>
            </a:r>
            <a:endParaRPr lang="en-US" sz="1600" dirty="0">
              <a:solidFill>
                <a:srgbClr val="FF0000"/>
              </a:solidFill>
            </a:endParaRPr>
          </a:p>
        </p:txBody>
      </p:sp>
      <p:sp>
        <p:nvSpPr>
          <p:cNvPr id="5" name="TextBox 4"/>
          <p:cNvSpPr txBox="1"/>
          <p:nvPr/>
        </p:nvSpPr>
        <p:spPr>
          <a:xfrm>
            <a:off x="1457359" y="1905000"/>
            <a:ext cx="1743041" cy="338554"/>
          </a:xfrm>
          <a:prstGeom prst="rect">
            <a:avLst/>
          </a:prstGeom>
          <a:noFill/>
        </p:spPr>
        <p:txBody>
          <a:bodyPr wrap="none" rtlCol="0">
            <a:spAutoFit/>
          </a:bodyPr>
          <a:lstStyle/>
          <a:p>
            <a:r>
              <a:rPr lang="en-US" sz="1600" dirty="0" smtClean="0">
                <a:solidFill>
                  <a:srgbClr val="FF0000"/>
                </a:solidFill>
              </a:rPr>
              <a:t>Depth of concavity</a:t>
            </a:r>
            <a:endParaRPr lang="en-US" sz="1600" dirty="0">
              <a:solidFill>
                <a:srgbClr val="FF0000"/>
              </a:solidFill>
            </a:endParaRPr>
          </a:p>
        </p:txBody>
      </p:sp>
      <p:sp>
        <p:nvSpPr>
          <p:cNvPr id="7" name="TextBox 6"/>
          <p:cNvSpPr txBox="1"/>
          <p:nvPr/>
        </p:nvSpPr>
        <p:spPr>
          <a:xfrm>
            <a:off x="1403408" y="2972764"/>
            <a:ext cx="1286442" cy="338554"/>
          </a:xfrm>
          <a:prstGeom prst="rect">
            <a:avLst/>
          </a:prstGeom>
          <a:noFill/>
        </p:spPr>
        <p:txBody>
          <a:bodyPr wrap="none" rtlCol="0">
            <a:spAutoFit/>
          </a:bodyPr>
          <a:lstStyle/>
          <a:p>
            <a:r>
              <a:rPr lang="en-US" sz="1600" dirty="0" smtClean="0">
                <a:solidFill>
                  <a:srgbClr val="FF0000"/>
                </a:solidFill>
              </a:rPr>
              <a:t>“Haft length”</a:t>
            </a:r>
            <a:endParaRPr lang="en-US" sz="1600" dirty="0">
              <a:solidFill>
                <a:srgbClr val="FF0000"/>
              </a:solidFill>
            </a:endParaRPr>
          </a:p>
        </p:txBody>
      </p:sp>
    </p:spTree>
    <p:extLst>
      <p:ext uri="{BB962C8B-B14F-4D97-AF65-F5344CB8AC3E}">
        <p14:creationId xmlns:p14="http://schemas.microsoft.com/office/powerpoint/2010/main" val="3664599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t>3D models</a:t>
            </a:r>
            <a:endParaRPr lang="en-US" sz="3200" b="1" dirty="0"/>
          </a:p>
        </p:txBody>
      </p:sp>
      <p:sp>
        <p:nvSpPr>
          <p:cNvPr id="3" name="Content Placeholder 2"/>
          <p:cNvSpPr>
            <a:spLocks noGrp="1"/>
          </p:cNvSpPr>
          <p:nvPr>
            <p:ph idx="1"/>
          </p:nvPr>
        </p:nvSpPr>
        <p:spPr>
          <a:xfrm>
            <a:off x="437147" y="990600"/>
            <a:ext cx="8229600" cy="4983163"/>
          </a:xfrm>
        </p:spPr>
        <p:txBody>
          <a:bodyPr>
            <a:normAutofit/>
          </a:bodyPr>
          <a:lstStyle/>
          <a:p>
            <a:r>
              <a:rPr lang="en-US" sz="2400" dirty="0" smtClean="0"/>
              <a:t>“Virtual” Kirks (print your own!)</a:t>
            </a:r>
          </a:p>
          <a:p>
            <a:endParaRPr lang="en-US" sz="2400" dirty="0" smtClean="0"/>
          </a:p>
        </p:txBody>
      </p:sp>
      <p:pic>
        <p:nvPicPr>
          <p:cNvPr id="5" name="Picture 4"/>
          <p:cNvPicPr>
            <a:picLocks noChangeAspect="1"/>
          </p:cNvPicPr>
          <p:nvPr/>
        </p:nvPicPr>
        <p:blipFill rotWithShape="1">
          <a:blip r:embed="rId2"/>
          <a:srcRect l="24167" t="45333" r="37084" b="24667"/>
          <a:stretch/>
        </p:blipFill>
        <p:spPr>
          <a:xfrm>
            <a:off x="457200" y="1752600"/>
            <a:ext cx="4409440" cy="2133600"/>
          </a:xfrm>
          <a:prstGeom prst="rect">
            <a:avLst/>
          </a:prstGeom>
          <a:ln>
            <a:solidFill>
              <a:schemeClr val="accent1"/>
            </a:solidFill>
          </a:ln>
        </p:spPr>
      </p:pic>
      <p:pic>
        <p:nvPicPr>
          <p:cNvPr id="4" name="Picture 3"/>
          <p:cNvPicPr>
            <a:picLocks noChangeAspect="1"/>
          </p:cNvPicPr>
          <p:nvPr/>
        </p:nvPicPr>
        <p:blipFill rotWithShape="1">
          <a:blip r:embed="rId3"/>
          <a:srcRect l="9166" t="11333" r="30000" b="24667"/>
          <a:stretch/>
        </p:blipFill>
        <p:spPr>
          <a:xfrm>
            <a:off x="3119689" y="2654968"/>
            <a:ext cx="5599195" cy="3681663"/>
          </a:xfrm>
          <a:prstGeom prst="rect">
            <a:avLst/>
          </a:prstGeom>
          <a:ln>
            <a:solidFill>
              <a:schemeClr val="accent1"/>
            </a:solidFill>
          </a:ln>
        </p:spPr>
      </p:pic>
    </p:spTree>
    <p:extLst>
      <p:ext uri="{BB962C8B-B14F-4D97-AF65-F5344CB8AC3E}">
        <p14:creationId xmlns:p14="http://schemas.microsoft.com/office/powerpoint/2010/main" val="3154313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95"/>
            <a:ext cx="8229600" cy="1143000"/>
          </a:xfrm>
        </p:spPr>
        <p:txBody>
          <a:bodyPr>
            <a:normAutofit/>
          </a:bodyPr>
          <a:lstStyle/>
          <a:p>
            <a:r>
              <a:rPr lang="en-US" sz="3200" b="1" dirty="0" smtClean="0"/>
              <a:t>What can 3D models add?</a:t>
            </a:r>
            <a:endParaRPr lang="en-US" sz="3200" b="1" dirty="0"/>
          </a:p>
        </p:txBody>
      </p:sp>
      <p:sp>
        <p:nvSpPr>
          <p:cNvPr id="3" name="Content Placeholder 2"/>
          <p:cNvSpPr>
            <a:spLocks noGrp="1"/>
          </p:cNvSpPr>
          <p:nvPr>
            <p:ph idx="1"/>
          </p:nvPr>
        </p:nvSpPr>
        <p:spPr>
          <a:xfrm>
            <a:off x="3657600" y="1179095"/>
            <a:ext cx="4495800" cy="3316705"/>
          </a:xfrm>
        </p:spPr>
        <p:txBody>
          <a:bodyPr>
            <a:noAutofit/>
          </a:bodyPr>
          <a:lstStyle/>
          <a:p>
            <a:r>
              <a:rPr lang="en-US" sz="2000" dirty="0" smtClean="0"/>
              <a:t>New abilities </a:t>
            </a:r>
            <a:r>
              <a:rPr lang="en-US" sz="2000" dirty="0"/>
              <a:t>to extract morphological information that is impossible to get from linear measurements</a:t>
            </a:r>
          </a:p>
          <a:p>
            <a:endParaRPr lang="en-US" sz="2000" dirty="0"/>
          </a:p>
          <a:p>
            <a:r>
              <a:rPr lang="en-US" sz="2000" dirty="0" smtClean="0"/>
              <a:t>New ways to investigate size (area, volume)</a:t>
            </a:r>
          </a:p>
          <a:p>
            <a:endParaRPr lang="en-US" sz="2000" dirty="0"/>
          </a:p>
          <a:p>
            <a:r>
              <a:rPr lang="en-US" sz="2000" dirty="0" smtClean="0"/>
              <a:t>New headaches</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725" y="1179095"/>
            <a:ext cx="2962275" cy="5261937"/>
          </a:xfrm>
          <a:prstGeom prst="rect">
            <a:avLst/>
          </a:prstGeom>
        </p:spPr>
      </p:pic>
      <p:pic>
        <p:nvPicPr>
          <p:cNvPr id="5" name="Picture 4"/>
          <p:cNvPicPr>
            <a:picLocks noChangeAspect="1"/>
          </p:cNvPicPr>
          <p:nvPr/>
        </p:nvPicPr>
        <p:blipFill rotWithShape="1">
          <a:blip r:embed="rId3"/>
          <a:srcRect t="1999" r="416" b="3334"/>
          <a:stretch/>
        </p:blipFill>
        <p:spPr>
          <a:xfrm>
            <a:off x="3657600" y="4188668"/>
            <a:ext cx="3790950" cy="2252364"/>
          </a:xfrm>
          <a:prstGeom prst="rect">
            <a:avLst/>
          </a:prstGeom>
        </p:spPr>
      </p:pic>
    </p:spTree>
    <p:extLst>
      <p:ext uri="{BB962C8B-B14F-4D97-AF65-F5344CB8AC3E}">
        <p14:creationId xmlns:p14="http://schemas.microsoft.com/office/powerpoint/2010/main" val="26828280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8150" y="5410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A fair question that’s been around for over forty years now</a:t>
            </a:r>
            <a:endParaRPr lang="en-US" sz="2800" b="1" dirty="0"/>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6799" t="7426" r="20207" b="980"/>
          <a:stretch/>
        </p:blipFill>
        <p:spPr>
          <a:xfrm>
            <a:off x="1581150" y="429260"/>
            <a:ext cx="6057900" cy="4980940"/>
          </a:xfrm>
          <a:prstGeom prst="rect">
            <a:avLst/>
          </a:prstGeom>
        </p:spPr>
      </p:pic>
    </p:spTree>
    <p:extLst>
      <p:ext uri="{BB962C8B-B14F-4D97-AF65-F5344CB8AC3E}">
        <p14:creationId xmlns:p14="http://schemas.microsoft.com/office/powerpoint/2010/main" val="936265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t>Cross sections</a:t>
            </a:r>
            <a:endParaRPr lang="en-US" sz="3200" b="1"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srcRect l="27916" t="14667" r="27083" b="24000"/>
          <a:stretch/>
        </p:blipFill>
        <p:spPr>
          <a:xfrm>
            <a:off x="449180" y="1143000"/>
            <a:ext cx="3165314" cy="2696378"/>
          </a:xfrm>
          <a:prstGeom prst="rect">
            <a:avLst/>
          </a:prstGeom>
        </p:spPr>
      </p:pic>
      <p:pic>
        <p:nvPicPr>
          <p:cNvPr id="6" name="Picture 5"/>
          <p:cNvPicPr>
            <a:picLocks noChangeAspect="1"/>
          </p:cNvPicPr>
          <p:nvPr/>
        </p:nvPicPr>
        <p:blipFill rotWithShape="1">
          <a:blip r:embed="rId3"/>
          <a:srcRect l="32083" t="22667" r="47084" b="42667"/>
          <a:stretch/>
        </p:blipFill>
        <p:spPr>
          <a:xfrm>
            <a:off x="4038600" y="1142999"/>
            <a:ext cx="2514599" cy="2615183"/>
          </a:xfrm>
          <a:prstGeom prst="rect">
            <a:avLst/>
          </a:prstGeom>
        </p:spPr>
      </p:pic>
      <p:pic>
        <p:nvPicPr>
          <p:cNvPr id="7" name="Picture 6"/>
          <p:cNvPicPr>
            <a:picLocks noChangeAspect="1"/>
          </p:cNvPicPr>
          <p:nvPr/>
        </p:nvPicPr>
        <p:blipFill rotWithShape="1">
          <a:blip r:embed="rId4"/>
          <a:srcRect l="45833" t="44000" r="43334" b="14667"/>
          <a:stretch/>
        </p:blipFill>
        <p:spPr>
          <a:xfrm>
            <a:off x="6785810" y="1142999"/>
            <a:ext cx="1062790" cy="2534347"/>
          </a:xfrm>
          <a:prstGeom prst="rect">
            <a:avLst/>
          </a:prstGeom>
        </p:spPr>
      </p:pic>
      <p:pic>
        <p:nvPicPr>
          <p:cNvPr id="8" name="Picture 7"/>
          <p:cNvPicPr>
            <a:picLocks noChangeAspect="1"/>
          </p:cNvPicPr>
          <p:nvPr/>
        </p:nvPicPr>
        <p:blipFill rotWithShape="1">
          <a:blip r:embed="rId5"/>
          <a:srcRect l="33333" t="26000" r="26250" b="26666"/>
          <a:stretch/>
        </p:blipFill>
        <p:spPr>
          <a:xfrm>
            <a:off x="457200" y="3962400"/>
            <a:ext cx="3157294" cy="2311008"/>
          </a:xfrm>
          <a:prstGeom prst="rect">
            <a:avLst/>
          </a:prstGeom>
        </p:spPr>
      </p:pic>
      <p:pic>
        <p:nvPicPr>
          <p:cNvPr id="10" name="Picture 9"/>
          <p:cNvPicPr>
            <a:picLocks noChangeAspect="1"/>
          </p:cNvPicPr>
          <p:nvPr/>
        </p:nvPicPr>
        <p:blipFill rotWithShape="1">
          <a:blip r:embed="rId6"/>
          <a:srcRect l="43333" t="35334" r="24167" b="26000"/>
          <a:stretch/>
        </p:blipFill>
        <p:spPr>
          <a:xfrm>
            <a:off x="3886200" y="3992842"/>
            <a:ext cx="3066968" cy="2280566"/>
          </a:xfrm>
          <a:prstGeom prst="rect">
            <a:avLst/>
          </a:prstGeom>
        </p:spPr>
      </p:pic>
    </p:spTree>
    <p:extLst>
      <p:ext uri="{BB962C8B-B14F-4D97-AF65-F5344CB8AC3E}">
        <p14:creationId xmlns:p14="http://schemas.microsoft.com/office/powerpoint/2010/main" val="2491622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smtClean="0"/>
              <a:t>Curvature, contours, splines</a:t>
            </a:r>
            <a:endParaRPr lang="en-US" sz="3200" b="1" dirty="0"/>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rotWithShape="1">
          <a:blip r:embed="rId2"/>
          <a:srcRect l="16666" t="22667" r="27500" b="26000"/>
          <a:stretch/>
        </p:blipFill>
        <p:spPr>
          <a:xfrm>
            <a:off x="762001" y="1295400"/>
            <a:ext cx="4114799" cy="2364474"/>
          </a:xfrm>
          <a:prstGeom prst="rect">
            <a:avLst/>
          </a:prstGeom>
          <a:ln>
            <a:solidFill>
              <a:schemeClr val="tx2">
                <a:lumMod val="75000"/>
              </a:schemeClr>
            </a:solidFill>
          </a:ln>
        </p:spPr>
      </p:pic>
      <p:pic>
        <p:nvPicPr>
          <p:cNvPr id="8" name="Picture 7"/>
          <p:cNvPicPr>
            <a:picLocks noChangeAspect="1"/>
          </p:cNvPicPr>
          <p:nvPr/>
        </p:nvPicPr>
        <p:blipFill rotWithShape="1">
          <a:blip r:embed="rId3"/>
          <a:srcRect l="39167" t="16667" r="37917" b="22667"/>
          <a:stretch/>
        </p:blipFill>
        <p:spPr>
          <a:xfrm>
            <a:off x="5162550" y="1278616"/>
            <a:ext cx="2929837" cy="4847547"/>
          </a:xfrm>
          <a:prstGeom prst="rect">
            <a:avLst/>
          </a:prstGeom>
          <a:ln>
            <a:solidFill>
              <a:schemeClr val="tx2">
                <a:lumMod val="75000"/>
              </a:schemeClr>
            </a:solidFill>
          </a:ln>
        </p:spPr>
      </p:pic>
      <p:pic>
        <p:nvPicPr>
          <p:cNvPr id="11" name="Picture 10"/>
          <p:cNvPicPr>
            <a:picLocks noChangeAspect="1"/>
          </p:cNvPicPr>
          <p:nvPr/>
        </p:nvPicPr>
        <p:blipFill rotWithShape="1">
          <a:blip r:embed="rId4"/>
          <a:srcRect l="31981" t="36666" r="27763" b="35334"/>
          <a:stretch/>
        </p:blipFill>
        <p:spPr>
          <a:xfrm>
            <a:off x="762000" y="3908452"/>
            <a:ext cx="4114800" cy="1788844"/>
          </a:xfrm>
          <a:prstGeom prst="rect">
            <a:avLst/>
          </a:prstGeom>
          <a:ln>
            <a:solidFill>
              <a:schemeClr val="tx2">
                <a:lumMod val="75000"/>
              </a:schemeClr>
            </a:solidFill>
          </a:ln>
        </p:spPr>
      </p:pic>
    </p:spTree>
    <p:extLst>
      <p:ext uri="{BB962C8B-B14F-4D97-AF65-F5344CB8AC3E}">
        <p14:creationId xmlns:p14="http://schemas.microsoft.com/office/powerpoint/2010/main" val="3546131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smtClean="0"/>
              <a:t>Structural weaknesses?</a:t>
            </a:r>
            <a:endParaRPr lang="en-US" sz="3200" b="1" dirty="0"/>
          </a:p>
        </p:txBody>
      </p:sp>
      <p:pic>
        <p:nvPicPr>
          <p:cNvPr id="10" name="Content Placeholder 9"/>
          <p:cNvPicPr>
            <a:picLocks noGrp="1" noChangeAspect="1"/>
          </p:cNvPicPr>
          <p:nvPr>
            <p:ph idx="1"/>
          </p:nvPr>
        </p:nvPicPr>
        <p:blipFill rotWithShape="1">
          <a:blip r:embed="rId2"/>
          <a:srcRect l="36321" t="11785" r="33164" b="14135"/>
          <a:stretch/>
        </p:blipFill>
        <p:spPr>
          <a:xfrm>
            <a:off x="6637421" y="1423738"/>
            <a:ext cx="1896979" cy="2878176"/>
          </a:xfrm>
          <a:prstGeom prst="rect">
            <a:avLst/>
          </a:prstGeom>
        </p:spPr>
      </p:pic>
      <p:pic>
        <p:nvPicPr>
          <p:cNvPr id="4" name="Picture 3"/>
          <p:cNvPicPr>
            <a:picLocks noChangeAspect="1"/>
          </p:cNvPicPr>
          <p:nvPr/>
        </p:nvPicPr>
        <p:blipFill rotWithShape="1">
          <a:blip r:embed="rId3"/>
          <a:srcRect l="32500" t="10666" r="39167" b="19333"/>
          <a:stretch/>
        </p:blipFill>
        <p:spPr>
          <a:xfrm>
            <a:off x="617621" y="1447800"/>
            <a:ext cx="1828800" cy="2823883"/>
          </a:xfrm>
          <a:prstGeom prst="rect">
            <a:avLst/>
          </a:prstGeom>
        </p:spPr>
      </p:pic>
      <p:pic>
        <p:nvPicPr>
          <p:cNvPr id="7" name="Picture 6"/>
          <p:cNvPicPr>
            <a:picLocks noChangeAspect="1"/>
          </p:cNvPicPr>
          <p:nvPr/>
        </p:nvPicPr>
        <p:blipFill rotWithShape="1">
          <a:blip r:embed="rId4"/>
          <a:srcRect l="41667" t="8001" r="33750" b="15333"/>
          <a:stretch/>
        </p:blipFill>
        <p:spPr>
          <a:xfrm>
            <a:off x="5028226" y="1431758"/>
            <a:ext cx="1448774" cy="2823882"/>
          </a:xfrm>
          <a:prstGeom prst="rect">
            <a:avLst/>
          </a:prstGeom>
        </p:spPr>
      </p:pic>
      <p:pic>
        <p:nvPicPr>
          <p:cNvPr id="9" name="Picture 8"/>
          <p:cNvPicPr>
            <a:picLocks noChangeAspect="1"/>
          </p:cNvPicPr>
          <p:nvPr/>
        </p:nvPicPr>
        <p:blipFill rotWithShape="1">
          <a:blip r:embed="rId5"/>
          <a:srcRect l="39584" t="17333" r="30833" b="25334"/>
          <a:stretch/>
        </p:blipFill>
        <p:spPr>
          <a:xfrm>
            <a:off x="2557906" y="1462880"/>
            <a:ext cx="2318894" cy="2808801"/>
          </a:xfrm>
          <a:prstGeom prst="rect">
            <a:avLst/>
          </a:prstGeom>
        </p:spPr>
      </p:pic>
    </p:spTree>
    <p:extLst>
      <p:ext uri="{BB962C8B-B14F-4D97-AF65-F5344CB8AC3E}">
        <p14:creationId xmlns:p14="http://schemas.microsoft.com/office/powerpoint/2010/main" val="2253131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0085"/>
          <a:stretch/>
        </p:blipFill>
        <p:spPr>
          <a:xfrm>
            <a:off x="4953000" y="1066799"/>
            <a:ext cx="3832123" cy="5105401"/>
          </a:xfrm>
          <a:prstGeom prst="rect">
            <a:avLst/>
          </a:prstGeom>
        </p:spPr>
      </p:pic>
      <p:sp>
        <p:nvSpPr>
          <p:cNvPr id="2" name="Title 1"/>
          <p:cNvSpPr>
            <a:spLocks noGrp="1"/>
          </p:cNvSpPr>
          <p:nvPr>
            <p:ph type="title"/>
          </p:nvPr>
        </p:nvSpPr>
        <p:spPr>
          <a:xfrm>
            <a:off x="493295" y="173951"/>
            <a:ext cx="8229600" cy="1143000"/>
          </a:xfrm>
        </p:spPr>
        <p:txBody>
          <a:bodyPr>
            <a:normAutofit/>
          </a:bodyPr>
          <a:lstStyle/>
          <a:p>
            <a:r>
              <a:rPr lang="en-US" sz="3200" b="1" dirty="0" smtClean="0"/>
              <a:t>Stylistic variability: what changes through time?</a:t>
            </a:r>
            <a:endParaRPr lang="en-US" sz="3200" b="1" dirty="0"/>
          </a:p>
        </p:txBody>
      </p:sp>
      <p:sp>
        <p:nvSpPr>
          <p:cNvPr id="3" name="Content Placeholder 2"/>
          <p:cNvSpPr>
            <a:spLocks noGrp="1"/>
          </p:cNvSpPr>
          <p:nvPr>
            <p:ph idx="1"/>
          </p:nvPr>
        </p:nvSpPr>
        <p:spPr>
          <a:xfrm>
            <a:off x="509337" y="1307683"/>
            <a:ext cx="5029200" cy="4525963"/>
          </a:xfrm>
        </p:spPr>
        <p:txBody>
          <a:bodyPr>
            <a:normAutofit/>
          </a:bodyPr>
          <a:lstStyle/>
          <a:p>
            <a:r>
              <a:rPr lang="en-US" sz="2000" dirty="0" smtClean="0"/>
              <a:t>Define characteristics within narrow windows of time using excavated assemblages</a:t>
            </a:r>
          </a:p>
          <a:p>
            <a:endParaRPr lang="en-US" sz="2000" dirty="0" smtClean="0"/>
          </a:p>
          <a:p>
            <a:r>
              <a:rPr lang="en-US" sz="2000" dirty="0" smtClean="0"/>
              <a:t>Compare variability of whole Kirk dataset to those narrower windows </a:t>
            </a:r>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6939" y="3505200"/>
            <a:ext cx="2619243" cy="2514600"/>
          </a:xfrm>
          <a:prstGeom prst="rect">
            <a:avLst/>
          </a:prstGeom>
        </p:spPr>
      </p:pic>
      <p:sp>
        <p:nvSpPr>
          <p:cNvPr id="5" name="TextBox 4"/>
          <p:cNvSpPr txBox="1"/>
          <p:nvPr/>
        </p:nvSpPr>
        <p:spPr>
          <a:xfrm>
            <a:off x="2260121" y="6132871"/>
            <a:ext cx="2790829" cy="338554"/>
          </a:xfrm>
          <a:prstGeom prst="rect">
            <a:avLst/>
          </a:prstGeom>
          <a:noFill/>
        </p:spPr>
        <p:txBody>
          <a:bodyPr wrap="none" rtlCol="0">
            <a:spAutoFit/>
          </a:bodyPr>
          <a:lstStyle/>
          <a:p>
            <a:r>
              <a:rPr lang="en-US" sz="1600" b="1" dirty="0" smtClean="0"/>
              <a:t>Nipper Creek cache (38-RD-18)</a:t>
            </a:r>
            <a:endParaRPr lang="en-US" sz="1600" b="1" dirty="0"/>
          </a:p>
        </p:txBody>
      </p:sp>
      <p:sp>
        <p:nvSpPr>
          <p:cNvPr id="8" name="TextBox 7"/>
          <p:cNvSpPr txBox="1"/>
          <p:nvPr/>
        </p:nvSpPr>
        <p:spPr>
          <a:xfrm>
            <a:off x="5715000" y="6172200"/>
            <a:ext cx="2509405" cy="338554"/>
          </a:xfrm>
          <a:prstGeom prst="rect">
            <a:avLst/>
          </a:prstGeom>
          <a:noFill/>
        </p:spPr>
        <p:txBody>
          <a:bodyPr wrap="none" rtlCol="0">
            <a:spAutoFit/>
          </a:bodyPr>
          <a:lstStyle/>
          <a:p>
            <a:r>
              <a:rPr lang="en-US" sz="1600" b="1" dirty="0" smtClean="0"/>
              <a:t>G.S. Lewis-East (38-AK-158)</a:t>
            </a:r>
            <a:endParaRPr lang="en-US" sz="1600" b="1" dirty="0"/>
          </a:p>
        </p:txBody>
      </p:sp>
    </p:spTree>
    <p:extLst>
      <p:ext uri="{BB962C8B-B14F-4D97-AF65-F5344CB8AC3E}">
        <p14:creationId xmlns:p14="http://schemas.microsoft.com/office/powerpoint/2010/main" val="26814949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1143000"/>
          </a:xfrm>
        </p:spPr>
        <p:txBody>
          <a:bodyPr>
            <a:normAutofit/>
          </a:bodyPr>
          <a:lstStyle/>
          <a:p>
            <a:r>
              <a:rPr lang="en-US" sz="3200" b="1" dirty="0" smtClean="0"/>
              <a:t>Fingers crossed we can find some more</a:t>
            </a:r>
            <a:endParaRPr lang="en-US" sz="32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17638"/>
            <a:ext cx="3657600" cy="205909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590800"/>
            <a:ext cx="5535168" cy="3658840"/>
          </a:xfrm>
          <a:prstGeom prst="rect">
            <a:avLst/>
          </a:prstGeom>
          <a:ln>
            <a:solidFill>
              <a:schemeClr val="tx2">
                <a:lumMod val="75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3713268"/>
            <a:ext cx="2672775" cy="2536371"/>
          </a:xfrm>
          <a:prstGeom prst="rect">
            <a:avLst/>
          </a:prstGeom>
        </p:spPr>
      </p:pic>
      <p:sp>
        <p:nvSpPr>
          <p:cNvPr id="3" name="Rectangle 2"/>
          <p:cNvSpPr/>
          <p:nvPr/>
        </p:nvSpPr>
        <p:spPr>
          <a:xfrm>
            <a:off x="5105400" y="2590800"/>
            <a:ext cx="1371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40679731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8620" t="9260" r="24310" b="32140"/>
          <a:stretch/>
        </p:blipFill>
        <p:spPr>
          <a:xfrm>
            <a:off x="3482923" y="1669576"/>
            <a:ext cx="2384477" cy="2121314"/>
          </a:xfrm>
          <a:prstGeom prst="rect">
            <a:avLst/>
          </a:prstGeom>
          <a:ln>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8600" t="9260" r="24294" b="32140"/>
          <a:stretch/>
        </p:blipFill>
        <p:spPr>
          <a:xfrm>
            <a:off x="892123" y="1676400"/>
            <a:ext cx="2384477" cy="2121314"/>
          </a:xfrm>
          <a:prstGeom prst="rect">
            <a:avLst/>
          </a:prstGeom>
          <a:ln>
            <a:solidFill>
              <a:schemeClr val="tx1"/>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8681" t="9260" r="24360" b="32140"/>
          <a:stretch/>
        </p:blipFill>
        <p:spPr>
          <a:xfrm>
            <a:off x="6096000" y="1669575"/>
            <a:ext cx="2384477" cy="2121314"/>
          </a:xfrm>
          <a:prstGeom prst="rect">
            <a:avLst/>
          </a:prstGeom>
          <a:ln>
            <a:solidFill>
              <a:schemeClr val="tx1"/>
            </a:solidFill>
          </a:ln>
        </p:spPr>
      </p:pic>
      <p:sp>
        <p:nvSpPr>
          <p:cNvPr id="10" name="TextBox 9"/>
          <p:cNvSpPr txBox="1"/>
          <p:nvPr/>
        </p:nvSpPr>
        <p:spPr>
          <a:xfrm>
            <a:off x="386686" y="1292282"/>
            <a:ext cx="4889287" cy="369332"/>
          </a:xfrm>
          <a:prstGeom prst="rect">
            <a:avLst/>
          </a:prstGeom>
          <a:noFill/>
        </p:spPr>
        <p:txBody>
          <a:bodyPr wrap="none" rtlCol="0">
            <a:spAutoFit/>
          </a:bodyPr>
          <a:lstStyle/>
          <a:p>
            <a:r>
              <a:rPr lang="en-US" dirty="0" err="1" smtClean="0"/>
              <a:t>Rasters</a:t>
            </a:r>
            <a:r>
              <a:rPr lang="en-US" dirty="0" smtClean="0"/>
              <a:t> of Variable EFI (PCA of variables E, F, and I)</a:t>
            </a:r>
            <a:endParaRPr lang="en-US" dirty="0"/>
          </a:p>
        </p:txBody>
      </p:sp>
      <p:sp>
        <p:nvSpPr>
          <p:cNvPr id="11" name="TextBox 10"/>
          <p:cNvSpPr txBox="1"/>
          <p:nvPr/>
        </p:nvSpPr>
        <p:spPr>
          <a:xfrm>
            <a:off x="1168629" y="3899159"/>
            <a:ext cx="1831463" cy="369332"/>
          </a:xfrm>
          <a:prstGeom prst="rect">
            <a:avLst/>
          </a:prstGeom>
          <a:noFill/>
        </p:spPr>
        <p:txBody>
          <a:bodyPr wrap="none" rtlCol="0">
            <a:spAutoFit/>
          </a:bodyPr>
          <a:lstStyle/>
          <a:p>
            <a:r>
              <a:rPr lang="en-US" b="1" dirty="0" smtClean="0"/>
              <a:t>Early </a:t>
            </a:r>
            <a:r>
              <a:rPr lang="en-US" b="1" dirty="0" err="1" smtClean="0"/>
              <a:t>Paleoindian</a:t>
            </a:r>
            <a:endParaRPr lang="en-US" b="1" dirty="0"/>
          </a:p>
        </p:txBody>
      </p:sp>
      <p:sp>
        <p:nvSpPr>
          <p:cNvPr id="12" name="TextBox 11"/>
          <p:cNvSpPr txBox="1"/>
          <p:nvPr/>
        </p:nvSpPr>
        <p:spPr>
          <a:xfrm>
            <a:off x="3793253" y="3873914"/>
            <a:ext cx="1763816" cy="369332"/>
          </a:xfrm>
          <a:prstGeom prst="rect">
            <a:avLst/>
          </a:prstGeom>
          <a:noFill/>
        </p:spPr>
        <p:txBody>
          <a:bodyPr wrap="none" rtlCol="0">
            <a:spAutoFit/>
          </a:bodyPr>
          <a:lstStyle/>
          <a:p>
            <a:r>
              <a:rPr lang="en-US" b="1" dirty="0" smtClean="0"/>
              <a:t>Late </a:t>
            </a:r>
            <a:r>
              <a:rPr lang="en-US" b="1" dirty="0" err="1" smtClean="0"/>
              <a:t>Paleoindian</a:t>
            </a:r>
            <a:endParaRPr lang="en-US" b="1" dirty="0"/>
          </a:p>
        </p:txBody>
      </p:sp>
      <p:sp>
        <p:nvSpPr>
          <p:cNvPr id="13" name="TextBox 12"/>
          <p:cNvSpPr txBox="1"/>
          <p:nvPr/>
        </p:nvSpPr>
        <p:spPr>
          <a:xfrm>
            <a:off x="6582692" y="3883461"/>
            <a:ext cx="1411092" cy="369332"/>
          </a:xfrm>
          <a:prstGeom prst="rect">
            <a:avLst/>
          </a:prstGeom>
          <a:noFill/>
        </p:spPr>
        <p:txBody>
          <a:bodyPr wrap="none" rtlCol="0">
            <a:spAutoFit/>
          </a:bodyPr>
          <a:lstStyle/>
          <a:p>
            <a:r>
              <a:rPr lang="en-US" b="1" dirty="0" smtClean="0"/>
              <a:t>Early Archaic</a:t>
            </a:r>
            <a:endParaRPr lang="en-US" b="1" dirty="0"/>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5582" b="73200"/>
          <a:stretch/>
        </p:blipFill>
        <p:spPr>
          <a:xfrm>
            <a:off x="286603" y="4448356"/>
            <a:ext cx="8327045" cy="2104844"/>
          </a:xfrm>
          <a:prstGeom prst="rect">
            <a:avLst/>
          </a:prstGeom>
        </p:spPr>
      </p:pic>
      <p:sp>
        <p:nvSpPr>
          <p:cNvPr id="2" name="TextBox 1"/>
          <p:cNvSpPr txBox="1"/>
          <p:nvPr/>
        </p:nvSpPr>
        <p:spPr>
          <a:xfrm>
            <a:off x="3482923" y="5500778"/>
            <a:ext cx="2868640" cy="646331"/>
          </a:xfrm>
          <a:prstGeom prst="rect">
            <a:avLst/>
          </a:prstGeom>
          <a:noFill/>
          <a:ln w="28575">
            <a:solidFill>
              <a:srgbClr val="0070C0"/>
            </a:solidFill>
          </a:ln>
        </p:spPr>
        <p:txBody>
          <a:bodyPr wrap="square" rtlCol="0">
            <a:spAutoFit/>
          </a:bodyPr>
          <a:lstStyle/>
          <a:p>
            <a:pPr algn="ctr"/>
            <a:r>
              <a:rPr lang="en-US" dirty="0" smtClean="0"/>
              <a:t>Moran’s I = measure of spatial autocorrelation (GIS)</a:t>
            </a:r>
            <a:endParaRPr lang="en-US" dirty="0"/>
          </a:p>
        </p:txBody>
      </p:sp>
      <p:sp>
        <p:nvSpPr>
          <p:cNvPr id="14" name="Title 1"/>
          <p:cNvSpPr>
            <a:spLocks noGrp="1"/>
          </p:cNvSpPr>
          <p:nvPr>
            <p:ph type="title"/>
          </p:nvPr>
        </p:nvSpPr>
        <p:spPr>
          <a:xfrm>
            <a:off x="457200" y="152400"/>
            <a:ext cx="8229600" cy="1143000"/>
          </a:xfrm>
        </p:spPr>
        <p:txBody>
          <a:bodyPr>
            <a:normAutofit/>
          </a:bodyPr>
          <a:lstStyle/>
          <a:p>
            <a:r>
              <a:rPr lang="en-US" sz="3200" b="1" dirty="0" smtClean="0"/>
              <a:t>Stylistic variability: how does it break down in space?</a:t>
            </a:r>
            <a:endParaRPr lang="en-US" sz="3200" b="1" dirty="0"/>
          </a:p>
        </p:txBody>
      </p:sp>
    </p:spTree>
    <p:extLst>
      <p:ext uri="{BB962C8B-B14F-4D97-AF65-F5344CB8AC3E}">
        <p14:creationId xmlns:p14="http://schemas.microsoft.com/office/powerpoint/2010/main" val="1956444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37917" t="15333" r="26667" b="13333"/>
          <a:stretch/>
        </p:blipFill>
        <p:spPr>
          <a:xfrm>
            <a:off x="2019300" y="242554"/>
            <a:ext cx="5105400" cy="642679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681" t="9260" r="24360" b="32140"/>
          <a:stretch/>
        </p:blipFill>
        <p:spPr>
          <a:xfrm>
            <a:off x="2438400" y="1752600"/>
            <a:ext cx="1981200" cy="1752600"/>
          </a:xfrm>
          <a:prstGeom prst="rect">
            <a:avLst/>
          </a:prstGeom>
          <a:ln>
            <a:solidFill>
              <a:schemeClr val="tx1"/>
            </a:solidFill>
          </a:ln>
        </p:spPr>
      </p:pic>
    </p:spTree>
    <p:extLst>
      <p:ext uri="{BB962C8B-B14F-4D97-AF65-F5344CB8AC3E}">
        <p14:creationId xmlns:p14="http://schemas.microsoft.com/office/powerpoint/2010/main" val="42298946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solidFill>
            <a:schemeClr val="accent1">
              <a:lumMod val="40000"/>
              <a:lumOff val="60000"/>
            </a:schemeClr>
          </a:solidFill>
        </p:spPr>
        <p:txBody>
          <a:bodyPr>
            <a:normAutofit/>
          </a:bodyPr>
          <a:lstStyle/>
          <a:p>
            <a:r>
              <a:rPr lang="en-US" sz="3200" b="1" dirty="0" smtClean="0">
                <a:solidFill>
                  <a:schemeClr val="accent1">
                    <a:lumMod val="50000"/>
                  </a:schemeClr>
                </a:solidFill>
              </a:rPr>
              <a:t>2: Raw Material Transport</a:t>
            </a:r>
            <a:endParaRPr lang="en-US" sz="3200" b="1" dirty="0">
              <a:solidFill>
                <a:schemeClr val="accent1">
                  <a:lumMod val="50000"/>
                </a:schemeClr>
              </a:solidFill>
            </a:endParaRPr>
          </a:p>
        </p:txBody>
      </p:sp>
      <p:sp>
        <p:nvSpPr>
          <p:cNvPr id="3" name="Content Placeholder 2"/>
          <p:cNvSpPr>
            <a:spLocks noGrp="1"/>
          </p:cNvSpPr>
          <p:nvPr>
            <p:ph idx="1"/>
          </p:nvPr>
        </p:nvSpPr>
        <p:spPr>
          <a:xfrm>
            <a:off x="4953000" y="1524000"/>
            <a:ext cx="3886200" cy="4602163"/>
          </a:xfrm>
        </p:spPr>
        <p:txBody>
          <a:bodyPr>
            <a:normAutofit/>
          </a:bodyPr>
          <a:lstStyle/>
          <a:p>
            <a:pPr marL="0" indent="0">
              <a:buNone/>
            </a:pPr>
            <a:r>
              <a:rPr lang="en-US" sz="2400" dirty="0" smtClean="0"/>
              <a:t>Transport of lithic raw materials gives us a behavioral metric that is independent of “style”</a:t>
            </a:r>
          </a:p>
          <a:p>
            <a:pPr marL="0" indent="0">
              <a:buNone/>
            </a:pPr>
            <a:endParaRPr lang="en-US" sz="2400" dirty="0" smtClean="0"/>
          </a:p>
          <a:p>
            <a:r>
              <a:rPr lang="en-US" sz="2400" dirty="0" smtClean="0"/>
              <a:t>Step 1: define scales of transport</a:t>
            </a:r>
          </a:p>
          <a:p>
            <a:endParaRPr lang="en-US" sz="2400" dirty="0" smtClean="0"/>
          </a:p>
          <a:p>
            <a:r>
              <a:rPr lang="en-US" sz="2400" dirty="0" smtClean="0"/>
              <a:t>Step 2: interpret</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4000"/>
            <a:ext cx="4286410" cy="4252119"/>
          </a:xfrm>
          <a:prstGeom prst="rect">
            <a:avLst/>
          </a:prstGeom>
        </p:spPr>
      </p:pic>
    </p:spTree>
    <p:extLst>
      <p:ext uri="{BB962C8B-B14F-4D97-AF65-F5344CB8AC3E}">
        <p14:creationId xmlns:p14="http://schemas.microsoft.com/office/powerpoint/2010/main" val="2218654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846" t="8756" r="20905" b="27761"/>
          <a:stretch/>
        </p:blipFill>
        <p:spPr>
          <a:xfrm>
            <a:off x="279927" y="838200"/>
            <a:ext cx="2774997" cy="2405501"/>
          </a:xfrm>
          <a:prstGeom prst="rect">
            <a:avLst/>
          </a:prstGeom>
          <a:ln>
            <a:solidFill>
              <a:schemeClr val="tx1"/>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463" t="9754" r="17934" b="12341"/>
          <a:stretch/>
        </p:blipFill>
        <p:spPr>
          <a:xfrm>
            <a:off x="3200400" y="838200"/>
            <a:ext cx="2769099" cy="2405502"/>
          </a:xfrm>
          <a:prstGeom prst="rect">
            <a:avLst/>
          </a:prstGeom>
          <a:ln>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7314" t="10053" r="18806" b="7777"/>
          <a:stretch/>
        </p:blipFill>
        <p:spPr>
          <a:xfrm>
            <a:off x="6096000" y="840475"/>
            <a:ext cx="2713935" cy="2403227"/>
          </a:xfrm>
          <a:prstGeom prst="rect">
            <a:avLst/>
          </a:prstGeom>
          <a:ln>
            <a:solidFill>
              <a:schemeClr val="tx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6676" t="8160" r="20568" b="27362"/>
          <a:stretch/>
        </p:blipFill>
        <p:spPr>
          <a:xfrm>
            <a:off x="264507" y="3848409"/>
            <a:ext cx="2787005" cy="2433935"/>
          </a:xfrm>
          <a:prstGeom prst="rect">
            <a:avLst/>
          </a:prstGeom>
          <a:ln>
            <a:solidFill>
              <a:schemeClr val="tx1"/>
            </a:solidFill>
          </a:ln>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7324" t="8557" r="18942" b="21393"/>
          <a:stretch/>
        </p:blipFill>
        <p:spPr>
          <a:xfrm>
            <a:off x="3200400" y="3850684"/>
            <a:ext cx="2769099" cy="2473916"/>
          </a:xfrm>
          <a:prstGeom prst="rect">
            <a:avLst/>
          </a:prstGeom>
          <a:ln>
            <a:solidFill>
              <a:schemeClr val="tx1"/>
            </a:solidFill>
          </a:ln>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7376" t="8557" r="18808" b="20000"/>
          <a:stretch/>
        </p:blipFill>
        <p:spPr>
          <a:xfrm>
            <a:off x="6105099" y="3840489"/>
            <a:ext cx="2736376" cy="2449773"/>
          </a:xfrm>
          <a:prstGeom prst="rect">
            <a:avLst/>
          </a:prstGeom>
          <a:ln>
            <a:solidFill>
              <a:schemeClr val="tx1"/>
            </a:solidFill>
          </a:ln>
        </p:spPr>
      </p:pic>
      <p:sp>
        <p:nvSpPr>
          <p:cNvPr id="10" name="TextBox 9"/>
          <p:cNvSpPr txBox="1"/>
          <p:nvPr/>
        </p:nvSpPr>
        <p:spPr>
          <a:xfrm>
            <a:off x="876895" y="231218"/>
            <a:ext cx="7612148" cy="461665"/>
          </a:xfrm>
          <a:prstGeom prst="rect">
            <a:avLst/>
          </a:prstGeom>
          <a:noFill/>
        </p:spPr>
        <p:txBody>
          <a:bodyPr wrap="none" rtlCol="0">
            <a:spAutoFit/>
          </a:bodyPr>
          <a:lstStyle/>
          <a:p>
            <a:r>
              <a:rPr lang="en-US" sz="2400" b="1" dirty="0" smtClean="0"/>
              <a:t>Changing Scales of Raw Material Transport in the Midwest</a:t>
            </a:r>
            <a:endParaRPr lang="en-US" sz="2400" b="1" dirty="0"/>
          </a:p>
        </p:txBody>
      </p:sp>
      <p:sp>
        <p:nvSpPr>
          <p:cNvPr id="11" name="TextBox 10"/>
          <p:cNvSpPr txBox="1"/>
          <p:nvPr/>
        </p:nvSpPr>
        <p:spPr>
          <a:xfrm>
            <a:off x="876895" y="3364468"/>
            <a:ext cx="1831463" cy="369332"/>
          </a:xfrm>
          <a:prstGeom prst="rect">
            <a:avLst/>
          </a:prstGeom>
          <a:noFill/>
        </p:spPr>
        <p:txBody>
          <a:bodyPr wrap="none" rtlCol="0">
            <a:spAutoFit/>
          </a:bodyPr>
          <a:lstStyle/>
          <a:p>
            <a:r>
              <a:rPr lang="en-US" b="1" dirty="0" smtClean="0"/>
              <a:t>Early </a:t>
            </a:r>
            <a:r>
              <a:rPr lang="en-US" b="1" dirty="0" err="1" smtClean="0"/>
              <a:t>Paleoindian</a:t>
            </a:r>
            <a:endParaRPr lang="en-US" b="1" dirty="0"/>
          </a:p>
        </p:txBody>
      </p:sp>
      <p:sp>
        <p:nvSpPr>
          <p:cNvPr id="12" name="TextBox 11"/>
          <p:cNvSpPr txBox="1"/>
          <p:nvPr/>
        </p:nvSpPr>
        <p:spPr>
          <a:xfrm>
            <a:off x="3792700" y="3364468"/>
            <a:ext cx="1763816" cy="369332"/>
          </a:xfrm>
          <a:prstGeom prst="rect">
            <a:avLst/>
          </a:prstGeom>
          <a:noFill/>
        </p:spPr>
        <p:txBody>
          <a:bodyPr wrap="none" rtlCol="0">
            <a:spAutoFit/>
          </a:bodyPr>
          <a:lstStyle/>
          <a:p>
            <a:r>
              <a:rPr lang="en-US" b="1" dirty="0" smtClean="0"/>
              <a:t>Late </a:t>
            </a:r>
            <a:r>
              <a:rPr lang="en-US" b="1" dirty="0" err="1" smtClean="0"/>
              <a:t>Paleoindian</a:t>
            </a:r>
            <a:endParaRPr lang="en-US" b="1" dirty="0"/>
          </a:p>
        </p:txBody>
      </p:sp>
      <p:sp>
        <p:nvSpPr>
          <p:cNvPr id="13" name="TextBox 12"/>
          <p:cNvSpPr txBox="1"/>
          <p:nvPr/>
        </p:nvSpPr>
        <p:spPr>
          <a:xfrm>
            <a:off x="6781046" y="3364468"/>
            <a:ext cx="1411092" cy="369332"/>
          </a:xfrm>
          <a:prstGeom prst="rect">
            <a:avLst/>
          </a:prstGeom>
          <a:noFill/>
        </p:spPr>
        <p:txBody>
          <a:bodyPr wrap="none" rtlCol="0">
            <a:spAutoFit/>
          </a:bodyPr>
          <a:lstStyle/>
          <a:p>
            <a:r>
              <a:rPr lang="en-US" b="1" dirty="0" smtClean="0"/>
              <a:t>Early Archaic</a:t>
            </a:r>
            <a:endParaRPr lang="en-US" b="1" dirty="0"/>
          </a:p>
        </p:txBody>
      </p:sp>
    </p:spTree>
    <p:extLst>
      <p:ext uri="{BB962C8B-B14F-4D97-AF65-F5344CB8AC3E}">
        <p14:creationId xmlns:p14="http://schemas.microsoft.com/office/powerpoint/2010/main" val="619282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3" descr="MWAC_transport distances.bmp"/>
          <p:cNvPicPr>
            <a:picLocks noGrp="1" noChangeAspect="1"/>
          </p:cNvPicPr>
          <p:nvPr>
            <p:ph idx="1"/>
          </p:nvPr>
        </p:nvPicPr>
        <p:blipFill rotWithShape="1">
          <a:blip r:embed="rId2">
            <a:extLst>
              <a:ext uri="{28A0092B-C50C-407E-A947-70E740481C1C}">
                <a14:useLocalDpi xmlns:a14="http://schemas.microsoft.com/office/drawing/2010/main" val="0"/>
              </a:ext>
            </a:extLst>
          </a:blip>
          <a:srcRect b="36272"/>
          <a:stretch/>
        </p:blipFill>
        <p:spPr>
          <a:xfrm>
            <a:off x="397427" y="1907627"/>
            <a:ext cx="8340282" cy="2892973"/>
          </a:xfrm>
        </p:spPr>
      </p:pic>
      <p:pic>
        <p:nvPicPr>
          <p:cNvPr id="21507" name="Picture 6" descr="Point figure new"/>
          <p:cNvPicPr>
            <a:picLocks noChangeAspect="1" noChangeArrowheads="1"/>
          </p:cNvPicPr>
          <p:nvPr/>
        </p:nvPicPr>
        <p:blipFill>
          <a:blip r:embed="rId3">
            <a:extLst>
              <a:ext uri="{28A0092B-C50C-407E-A947-70E740481C1C}">
                <a14:useLocalDpi xmlns:a14="http://schemas.microsoft.com/office/drawing/2010/main" val="0"/>
              </a:ext>
            </a:extLst>
          </a:blip>
          <a:srcRect l="5098" r="71082" b="46620"/>
          <a:stretch>
            <a:fillRect/>
          </a:stretch>
        </p:blipFill>
        <p:spPr bwMode="auto">
          <a:xfrm>
            <a:off x="3886200" y="4876800"/>
            <a:ext cx="6127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6" descr="Point figure new"/>
          <p:cNvPicPr>
            <a:picLocks noChangeAspect="1" noChangeArrowheads="1"/>
          </p:cNvPicPr>
          <p:nvPr/>
        </p:nvPicPr>
        <p:blipFill>
          <a:blip r:embed="rId4">
            <a:extLst>
              <a:ext uri="{28A0092B-C50C-407E-A947-70E740481C1C}">
                <a14:useLocalDpi xmlns:a14="http://schemas.microsoft.com/office/drawing/2010/main" val="0"/>
              </a:ext>
            </a:extLst>
          </a:blip>
          <a:srcRect l="3448" t="60008" r="69432" b="13388"/>
          <a:stretch>
            <a:fillRect/>
          </a:stretch>
        </p:blipFill>
        <p:spPr bwMode="auto">
          <a:xfrm>
            <a:off x="4875230" y="4876800"/>
            <a:ext cx="11557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8" descr="2341_2"/>
          <p:cNvPicPr>
            <a:picLocks noChangeAspect="1" noChangeArrowheads="1"/>
          </p:cNvPicPr>
          <p:nvPr/>
        </p:nvPicPr>
        <p:blipFill rotWithShape="1">
          <a:blip r:embed="rId5">
            <a:extLst>
              <a:ext uri="{28A0092B-C50C-407E-A947-70E740481C1C}">
                <a14:useLocalDpi xmlns:a14="http://schemas.microsoft.com/office/drawing/2010/main" val="0"/>
              </a:ext>
            </a:extLst>
          </a:blip>
          <a:srcRect l="27907" t="9291" r="32562" b="17514"/>
          <a:stretch/>
        </p:blipFill>
        <p:spPr bwMode="auto">
          <a:xfrm>
            <a:off x="6243145" y="4903076"/>
            <a:ext cx="1133475" cy="157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9" descr="4865_1"/>
          <p:cNvPicPr>
            <a:picLocks noChangeAspect="1" noChangeArrowheads="1"/>
          </p:cNvPicPr>
          <p:nvPr/>
        </p:nvPicPr>
        <p:blipFill>
          <a:blip r:embed="rId6">
            <a:lum bright="24000" contrast="26000"/>
            <a:extLst>
              <a:ext uri="{28A0092B-C50C-407E-A947-70E740481C1C}">
                <a14:useLocalDpi xmlns:a14="http://schemas.microsoft.com/office/drawing/2010/main" val="0"/>
              </a:ext>
            </a:extLst>
          </a:blip>
          <a:srcRect l="38469" t="7709" r="25969" b="19250"/>
          <a:stretch>
            <a:fillRect/>
          </a:stretch>
        </p:blipFill>
        <p:spPr bwMode="auto">
          <a:xfrm>
            <a:off x="7526721" y="4876800"/>
            <a:ext cx="990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5106" y="266544"/>
            <a:ext cx="6162264" cy="1323439"/>
          </a:xfrm>
          <a:prstGeom prst="rect">
            <a:avLst/>
          </a:prstGeom>
          <a:noFill/>
        </p:spPr>
        <p:txBody>
          <a:bodyPr wrap="none" rtlCol="0">
            <a:spAutoFit/>
          </a:bodyPr>
          <a:lstStyle/>
          <a:p>
            <a:r>
              <a:rPr lang="en-US" sz="3200" b="1" dirty="0" smtClean="0"/>
              <a:t>Early Archaic Period: </a:t>
            </a:r>
          </a:p>
          <a:p>
            <a:pPr marL="285750" indent="-285750">
              <a:buFont typeface="Arial" panose="020B0604020202020204" pitchFamily="34" charset="0"/>
              <a:buChar char="•"/>
            </a:pPr>
            <a:r>
              <a:rPr lang="en-US" sz="2400" dirty="0" smtClean="0"/>
              <a:t>large increase in maximum transport distance</a:t>
            </a:r>
          </a:p>
          <a:p>
            <a:pPr marL="285750" indent="-285750">
              <a:buFont typeface="Arial" panose="020B0604020202020204" pitchFamily="34" charset="0"/>
              <a:buChar char="•"/>
            </a:pPr>
            <a:r>
              <a:rPr lang="en-US" sz="2400" dirty="0" smtClean="0"/>
              <a:t>modest increase in mean transport distance</a:t>
            </a:r>
            <a:endParaRPr lang="en-US" sz="2400" dirty="0"/>
          </a:p>
        </p:txBody>
      </p:sp>
      <p:sp>
        <p:nvSpPr>
          <p:cNvPr id="3" name="TextBox 2"/>
          <p:cNvSpPr txBox="1"/>
          <p:nvPr/>
        </p:nvSpPr>
        <p:spPr>
          <a:xfrm>
            <a:off x="3977678" y="1827330"/>
            <a:ext cx="521297" cy="369332"/>
          </a:xfrm>
          <a:prstGeom prst="rect">
            <a:avLst/>
          </a:prstGeom>
          <a:noFill/>
        </p:spPr>
        <p:txBody>
          <a:bodyPr wrap="none" rtlCol="0">
            <a:spAutoFit/>
          </a:bodyPr>
          <a:lstStyle/>
          <a:p>
            <a:r>
              <a:rPr lang="en-US" dirty="0" smtClean="0"/>
              <a:t>EFP</a:t>
            </a:r>
            <a:endParaRPr lang="en-US" dirty="0"/>
          </a:p>
        </p:txBody>
      </p:sp>
      <p:sp>
        <p:nvSpPr>
          <p:cNvPr id="4" name="TextBox 3"/>
          <p:cNvSpPr txBox="1"/>
          <p:nvPr/>
        </p:nvSpPr>
        <p:spPr>
          <a:xfrm>
            <a:off x="4838475" y="1639669"/>
            <a:ext cx="898964" cy="646331"/>
          </a:xfrm>
          <a:prstGeom prst="rect">
            <a:avLst/>
          </a:prstGeom>
          <a:noFill/>
        </p:spPr>
        <p:txBody>
          <a:bodyPr wrap="none" rtlCol="0">
            <a:spAutoFit/>
          </a:bodyPr>
          <a:lstStyle/>
          <a:p>
            <a:pPr algn="ctr"/>
            <a:r>
              <a:rPr lang="en-US" dirty="0" smtClean="0"/>
              <a:t>Dalton/</a:t>
            </a:r>
          </a:p>
          <a:p>
            <a:pPr algn="ctr"/>
            <a:r>
              <a:rPr lang="en-US" dirty="0" smtClean="0"/>
              <a:t>Hi-Lo</a:t>
            </a:r>
            <a:endParaRPr lang="en-US" dirty="0"/>
          </a:p>
        </p:txBody>
      </p:sp>
      <p:sp>
        <p:nvSpPr>
          <p:cNvPr id="5" name="TextBox 4"/>
          <p:cNvSpPr txBox="1"/>
          <p:nvPr/>
        </p:nvSpPr>
        <p:spPr>
          <a:xfrm>
            <a:off x="6224752" y="1840468"/>
            <a:ext cx="861133" cy="369332"/>
          </a:xfrm>
          <a:prstGeom prst="rect">
            <a:avLst/>
          </a:prstGeom>
          <a:noFill/>
        </p:spPr>
        <p:txBody>
          <a:bodyPr wrap="none" rtlCol="0">
            <a:spAutoFit/>
          </a:bodyPr>
          <a:lstStyle/>
          <a:p>
            <a:r>
              <a:rPr lang="en-US" dirty="0" smtClean="0"/>
              <a:t>Thebes</a:t>
            </a:r>
            <a:endParaRPr lang="en-US" dirty="0"/>
          </a:p>
        </p:txBody>
      </p:sp>
      <p:sp>
        <p:nvSpPr>
          <p:cNvPr id="6" name="TextBox 5"/>
          <p:cNvSpPr txBox="1"/>
          <p:nvPr/>
        </p:nvSpPr>
        <p:spPr>
          <a:xfrm>
            <a:off x="7526721" y="1819447"/>
            <a:ext cx="542136" cy="369332"/>
          </a:xfrm>
          <a:prstGeom prst="rect">
            <a:avLst/>
          </a:prstGeom>
          <a:noFill/>
        </p:spPr>
        <p:txBody>
          <a:bodyPr wrap="none" rtlCol="0">
            <a:spAutoFit/>
          </a:bodyPr>
          <a:lstStyle/>
          <a:p>
            <a:r>
              <a:rPr lang="en-US" dirty="0" smtClean="0"/>
              <a:t>Kirk</a:t>
            </a:r>
            <a:endParaRPr lang="en-US" dirty="0"/>
          </a:p>
        </p:txBody>
      </p:sp>
    </p:spTree>
    <p:extLst>
      <p:ext uri="{BB962C8B-B14F-4D97-AF65-F5344CB8AC3E}">
        <p14:creationId xmlns:p14="http://schemas.microsoft.com/office/powerpoint/2010/main" val="130441625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553" t="2214" r="64771" b="58373"/>
          <a:stretch/>
        </p:blipFill>
        <p:spPr>
          <a:xfrm>
            <a:off x="7593391" y="2394228"/>
            <a:ext cx="1296443" cy="1910548"/>
          </a:xfrm>
          <a:prstGeom prst="rect">
            <a:avLst/>
          </a:prstGeom>
        </p:spPr>
      </p:pic>
      <p:sp>
        <p:nvSpPr>
          <p:cNvPr id="2" name="Title 1"/>
          <p:cNvSpPr>
            <a:spLocks noGrp="1"/>
          </p:cNvSpPr>
          <p:nvPr>
            <p:ph type="title"/>
          </p:nvPr>
        </p:nvSpPr>
        <p:spPr>
          <a:xfrm>
            <a:off x="457200" y="91440"/>
            <a:ext cx="8229600" cy="975360"/>
          </a:xfrm>
        </p:spPr>
        <p:txBody>
          <a:bodyPr>
            <a:normAutofit fontScale="90000"/>
          </a:bodyPr>
          <a:lstStyle/>
          <a:p>
            <a:r>
              <a:rPr lang="en-US" sz="3200" b="1" dirty="0" smtClean="0"/>
              <a:t>The “Kirk Horizon” </a:t>
            </a:r>
            <a:r>
              <a:rPr lang="en-US" sz="3200" b="1" dirty="0" smtClean="0"/>
              <a:t>(~11,000-10,000 Calendar YBP)</a:t>
            </a:r>
            <a:endParaRPr lang="en-US" sz="3200" b="1" dirty="0"/>
          </a:p>
        </p:txBody>
      </p:sp>
      <p:sp>
        <p:nvSpPr>
          <p:cNvPr id="3" name="Content Placeholder 2"/>
          <p:cNvSpPr>
            <a:spLocks noGrp="1"/>
          </p:cNvSpPr>
          <p:nvPr>
            <p:ph idx="1"/>
          </p:nvPr>
        </p:nvSpPr>
        <p:spPr>
          <a:xfrm>
            <a:off x="457200" y="1600200"/>
            <a:ext cx="7114295" cy="4525963"/>
          </a:xfrm>
        </p:spPr>
        <p:txBody>
          <a:bodyPr/>
          <a:lstStyle/>
          <a:p>
            <a:endParaRPr lang="en-US" dirty="0"/>
          </a:p>
        </p:txBody>
      </p:sp>
      <p:pic>
        <p:nvPicPr>
          <p:cNvPr id="4"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t="22857"/>
          <a:stretch/>
        </p:blipFill>
        <p:spPr>
          <a:xfrm>
            <a:off x="1049503" y="1219200"/>
            <a:ext cx="5734878" cy="4260604"/>
          </a:xfrm>
          <a:prstGeom prst="rect">
            <a:avLst/>
          </a:prstGeom>
          <a:ln>
            <a:solidFill>
              <a:schemeClr val="accent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6977"/>
          <a:stretch/>
        </p:blipFill>
        <p:spPr>
          <a:xfrm>
            <a:off x="6501870" y="838200"/>
            <a:ext cx="1902027" cy="1990733"/>
          </a:xfrm>
          <a:prstGeom prst="rect">
            <a:avLst/>
          </a:prstGeom>
        </p:spPr>
      </p:pic>
      <p:sp>
        <p:nvSpPr>
          <p:cNvPr id="6" name="TextBox 5"/>
          <p:cNvSpPr txBox="1"/>
          <p:nvPr/>
        </p:nvSpPr>
        <p:spPr>
          <a:xfrm>
            <a:off x="1726587" y="5540155"/>
            <a:ext cx="4351191" cy="276999"/>
          </a:xfrm>
          <a:prstGeom prst="rect">
            <a:avLst/>
          </a:prstGeom>
          <a:noFill/>
        </p:spPr>
        <p:txBody>
          <a:bodyPr wrap="none" rtlCol="0">
            <a:spAutoFit/>
          </a:bodyPr>
          <a:lstStyle/>
          <a:p>
            <a:r>
              <a:rPr lang="en-US" sz="1200" dirty="0" smtClean="0"/>
              <a:t>Distribution of Kirk Corner Notched cluster (following Justice 1987)</a:t>
            </a:r>
            <a:endParaRPr lang="en-US" sz="1200" dirty="0"/>
          </a:p>
        </p:txBody>
      </p:sp>
      <p:pic>
        <p:nvPicPr>
          <p:cNvPr id="7" name="Picture 6"/>
          <p:cNvPicPr>
            <a:picLocks noChangeAspect="1"/>
          </p:cNvPicPr>
          <p:nvPr/>
        </p:nvPicPr>
        <p:blipFill rotWithShape="1">
          <a:blip r:embed="rId5"/>
          <a:srcRect l="39166" t="17334" r="42917" b="39333"/>
          <a:stretch/>
        </p:blipFill>
        <p:spPr>
          <a:xfrm>
            <a:off x="6115878" y="3657600"/>
            <a:ext cx="1337006" cy="2021055"/>
          </a:xfrm>
          <a:prstGeom prst="rect">
            <a:avLst/>
          </a:prstGeom>
          <a:ln>
            <a:solidFill>
              <a:schemeClr val="tx2">
                <a:lumMod val="75000"/>
              </a:schemeClr>
            </a:solidFill>
          </a:ln>
        </p:spPr>
      </p:pic>
    </p:spTree>
    <p:extLst>
      <p:ext uri="{BB962C8B-B14F-4D97-AF65-F5344CB8AC3E}">
        <p14:creationId xmlns:p14="http://schemas.microsoft.com/office/powerpoint/2010/main" val="39103467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626709"/>
            <a:ext cx="8686800" cy="965724"/>
          </a:xfrm>
        </p:spPr>
        <p:txBody>
          <a:bodyPr>
            <a:normAutofit/>
          </a:bodyPr>
          <a:lstStyle/>
          <a:p>
            <a:pPr marL="0" indent="0" algn="ctr">
              <a:buNone/>
            </a:pPr>
            <a:r>
              <a:rPr lang="en-US" sz="2400" b="1" dirty="0" smtClean="0"/>
              <a:t>300 km “maximum” also consistent with Anderson and Hanson’s (1988) Savannah River study</a:t>
            </a:r>
            <a:endParaRPr lang="en-US" sz="2400" b="1" dirty="0"/>
          </a:p>
        </p:txBody>
      </p:sp>
      <p:pic>
        <p:nvPicPr>
          <p:cNvPr id="4" name="Picture 2" descr="C:\Users\Andy\Work\Papers\2014 AENA raw material transport\AENA submission 7_2013\White Figure 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0000"/>
          <a:stretch/>
        </p:blipFill>
        <p:spPr bwMode="auto">
          <a:xfrm>
            <a:off x="2362199" y="914401"/>
            <a:ext cx="6477001" cy="26683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81400" y="533400"/>
            <a:ext cx="1101584" cy="461665"/>
          </a:xfrm>
          <a:prstGeom prst="rect">
            <a:avLst/>
          </a:prstGeom>
          <a:noFill/>
        </p:spPr>
        <p:txBody>
          <a:bodyPr wrap="none" rtlCol="0">
            <a:spAutoFit/>
          </a:bodyPr>
          <a:lstStyle/>
          <a:p>
            <a:r>
              <a:rPr lang="en-US" sz="2400" b="1" dirty="0" smtClean="0"/>
              <a:t>Thebes</a:t>
            </a:r>
            <a:endParaRPr lang="en-US" sz="2400" b="1" dirty="0"/>
          </a:p>
        </p:txBody>
      </p:sp>
      <p:sp>
        <p:nvSpPr>
          <p:cNvPr id="8" name="TextBox 7"/>
          <p:cNvSpPr txBox="1"/>
          <p:nvPr/>
        </p:nvSpPr>
        <p:spPr>
          <a:xfrm>
            <a:off x="6553200" y="541283"/>
            <a:ext cx="684803" cy="461665"/>
          </a:xfrm>
          <a:prstGeom prst="rect">
            <a:avLst/>
          </a:prstGeom>
          <a:noFill/>
        </p:spPr>
        <p:txBody>
          <a:bodyPr wrap="none" rtlCol="0">
            <a:spAutoFit/>
          </a:bodyPr>
          <a:lstStyle/>
          <a:p>
            <a:r>
              <a:rPr lang="en-US" sz="2400" b="1" dirty="0" smtClean="0"/>
              <a:t>Kirk</a:t>
            </a:r>
            <a:endParaRPr lang="en-US" sz="2400" b="1"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7397" t="23652" r="48950" b="37001"/>
          <a:stretch/>
        </p:blipFill>
        <p:spPr>
          <a:xfrm>
            <a:off x="5568953" y="3441181"/>
            <a:ext cx="2110648" cy="1816619"/>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782" t="22949" r="15833" b="37001"/>
          <a:stretch/>
        </p:blipFill>
        <p:spPr>
          <a:xfrm>
            <a:off x="2540246" y="3352800"/>
            <a:ext cx="2157167" cy="1905000"/>
          </a:xfrm>
          <a:prstGeom prst="rect">
            <a:avLst/>
          </a:prstGeom>
        </p:spPr>
      </p:pic>
      <p:sp>
        <p:nvSpPr>
          <p:cNvPr id="11" name="Rectangle 10"/>
          <p:cNvSpPr/>
          <p:nvPr/>
        </p:nvSpPr>
        <p:spPr>
          <a:xfrm>
            <a:off x="2819400" y="1676400"/>
            <a:ext cx="1219200" cy="3581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878876" y="1676400"/>
            <a:ext cx="1207724" cy="3581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txBox="1">
            <a:spLocks/>
          </p:cNvSpPr>
          <p:nvPr/>
        </p:nvSpPr>
        <p:spPr>
          <a:xfrm>
            <a:off x="228600" y="3682476"/>
            <a:ext cx="2311646" cy="12456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000" dirty="0" err="1" smtClean="0"/>
              <a:t>Cantin’s</a:t>
            </a:r>
            <a:r>
              <a:rPr lang="en-US" sz="2000" dirty="0" smtClean="0"/>
              <a:t> (2000) southern Indiana study produced similar results</a:t>
            </a:r>
            <a:endParaRPr lang="en-US" sz="2000" dirty="0"/>
          </a:p>
        </p:txBody>
      </p:sp>
      <p:sp>
        <p:nvSpPr>
          <p:cNvPr id="2" name="Title 1"/>
          <p:cNvSpPr>
            <a:spLocks noGrp="1"/>
          </p:cNvSpPr>
          <p:nvPr>
            <p:ph type="title"/>
          </p:nvPr>
        </p:nvSpPr>
        <p:spPr>
          <a:xfrm>
            <a:off x="228600" y="1625772"/>
            <a:ext cx="2464046" cy="1245648"/>
          </a:xfrm>
        </p:spPr>
        <p:txBody>
          <a:bodyPr>
            <a:noAutofit/>
          </a:bodyPr>
          <a:lstStyle/>
          <a:p>
            <a:pPr marL="342900" indent="-342900" algn="l">
              <a:buFont typeface="Arial" panose="020B0604020202020204" pitchFamily="34" charset="0"/>
              <a:buChar char="•"/>
            </a:pPr>
            <a:r>
              <a:rPr lang="en-US" sz="2000" dirty="0" smtClean="0"/>
              <a:t>Most points transported</a:t>
            </a:r>
            <a:br>
              <a:rPr lang="en-US" sz="2000" dirty="0" smtClean="0"/>
            </a:br>
            <a:r>
              <a:rPr lang="en-US" sz="2000" dirty="0" smtClean="0"/>
              <a:t>&lt;  ~ 300 km</a:t>
            </a:r>
            <a:endParaRPr lang="en-US" sz="2000" dirty="0"/>
          </a:p>
        </p:txBody>
      </p:sp>
    </p:spTree>
    <p:extLst>
      <p:ext uri="{BB962C8B-B14F-4D97-AF65-F5344CB8AC3E}">
        <p14:creationId xmlns:p14="http://schemas.microsoft.com/office/powerpoint/2010/main" val="290630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495800"/>
          </a:xfrm>
        </p:spPr>
        <p:txBody>
          <a:bodyPr>
            <a:normAutofit fontScale="70000" lnSpcReduction="20000"/>
          </a:bodyPr>
          <a:lstStyle/>
          <a:p>
            <a:pPr marL="0" indent="0">
              <a:buNone/>
            </a:pPr>
            <a:r>
              <a:rPr lang="en-US" dirty="0" smtClean="0"/>
              <a:t>Three non-exclusive possibilities:</a:t>
            </a:r>
          </a:p>
          <a:p>
            <a:pPr marL="0" indent="0">
              <a:buNone/>
            </a:pPr>
            <a:endParaRPr lang="en-US" dirty="0"/>
          </a:p>
          <a:p>
            <a:r>
              <a:rPr lang="en-US" b="1" dirty="0" smtClean="0"/>
              <a:t>Group mobility </a:t>
            </a:r>
            <a:r>
              <a:rPr lang="en-US" dirty="0" smtClean="0"/>
              <a:t>(artifacts moved as part of normal group movements)</a:t>
            </a:r>
            <a:endParaRPr lang="en-US" b="1" dirty="0" smtClean="0"/>
          </a:p>
          <a:p>
            <a:endParaRPr lang="en-US" b="1" dirty="0"/>
          </a:p>
          <a:p>
            <a:r>
              <a:rPr lang="en-US" b="1" dirty="0" smtClean="0"/>
              <a:t>Personal mobility </a:t>
            </a:r>
            <a:r>
              <a:rPr lang="en-US" dirty="0" smtClean="0"/>
              <a:t>(artifacts move with people from one group to another)</a:t>
            </a:r>
          </a:p>
          <a:p>
            <a:endParaRPr lang="en-US" dirty="0"/>
          </a:p>
          <a:p>
            <a:r>
              <a:rPr lang="en-US" b="1" dirty="0" smtClean="0"/>
              <a:t>Exchange</a:t>
            </a:r>
            <a:r>
              <a:rPr lang="en-US" dirty="0" smtClean="0"/>
              <a:t> (artifacts move between people in different groups)</a:t>
            </a:r>
          </a:p>
          <a:p>
            <a:endParaRPr lang="en-US" dirty="0"/>
          </a:p>
          <a:p>
            <a:pPr marL="0" indent="0">
              <a:buNone/>
            </a:pPr>
            <a:r>
              <a:rPr lang="en-US" dirty="0" smtClean="0"/>
              <a:t>All are ubiquitous among ethnographic hunter-gatherers: there is no reason to assume they weren’t all part of the social systems of early hunter-gatherers in the Eastern Woodlands</a:t>
            </a:r>
            <a:endParaRPr lang="en-US" dirty="0"/>
          </a:p>
          <a:p>
            <a:endParaRPr lang="en-US" dirty="0"/>
          </a:p>
        </p:txBody>
      </p:sp>
      <p:sp>
        <p:nvSpPr>
          <p:cNvPr id="2" name="TextBox 1"/>
          <p:cNvSpPr txBox="1"/>
          <p:nvPr/>
        </p:nvSpPr>
        <p:spPr>
          <a:xfrm>
            <a:off x="304801" y="304800"/>
            <a:ext cx="8534400" cy="1077218"/>
          </a:xfrm>
          <a:prstGeom prst="rect">
            <a:avLst/>
          </a:prstGeom>
          <a:noFill/>
        </p:spPr>
        <p:txBody>
          <a:bodyPr wrap="square" rtlCol="0">
            <a:spAutoFit/>
          </a:bodyPr>
          <a:lstStyle/>
          <a:p>
            <a:pPr algn="ctr"/>
            <a:r>
              <a:rPr lang="en-US" sz="3200" b="1" dirty="0" smtClean="0"/>
              <a:t>But how </a:t>
            </a:r>
            <a:r>
              <a:rPr lang="en-US" sz="3200" b="1" dirty="0" smtClean="0"/>
              <a:t>were Early Archaic tools moved across the landscape?</a:t>
            </a:r>
            <a:endParaRPr lang="en-US" sz="3200" b="1" dirty="0"/>
          </a:p>
        </p:txBody>
      </p:sp>
    </p:spTree>
    <p:extLst>
      <p:ext uri="{BB962C8B-B14F-4D97-AF65-F5344CB8AC3E}">
        <p14:creationId xmlns:p14="http://schemas.microsoft.com/office/powerpoint/2010/main" val="10364125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221" y="228600"/>
            <a:ext cx="8229600" cy="1143000"/>
          </a:xfrm>
        </p:spPr>
        <p:txBody>
          <a:bodyPr>
            <a:noAutofit/>
          </a:bodyPr>
          <a:lstStyle/>
          <a:p>
            <a:r>
              <a:rPr lang="en-US" sz="3200" b="1" dirty="0" smtClean="0"/>
              <a:t>Was there exchange during the Early Archaic?</a:t>
            </a:r>
            <a:br>
              <a:rPr lang="en-US" sz="3200" b="1" dirty="0" smtClean="0"/>
            </a:br>
            <a:endParaRPr lang="en-US" sz="3200"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753" t="2783" r="51875" b="80167"/>
          <a:stretch/>
        </p:blipFill>
        <p:spPr>
          <a:xfrm>
            <a:off x="853728" y="1066800"/>
            <a:ext cx="3686321" cy="2019026"/>
          </a:xfrm>
          <a:prstGeom prst="rect">
            <a:avLst/>
          </a:prstGeom>
        </p:spPr>
      </p:pic>
      <p:sp>
        <p:nvSpPr>
          <p:cNvPr id="3" name="Content Placeholder 2"/>
          <p:cNvSpPr>
            <a:spLocks noGrp="1"/>
          </p:cNvSpPr>
          <p:nvPr>
            <p:ph idx="1"/>
          </p:nvPr>
        </p:nvSpPr>
        <p:spPr>
          <a:xfrm>
            <a:off x="838200" y="2718460"/>
            <a:ext cx="3701850" cy="493608"/>
          </a:xfrm>
        </p:spPr>
        <p:txBody>
          <a:bodyPr>
            <a:normAutofit/>
          </a:bodyPr>
          <a:lstStyle/>
          <a:p>
            <a:pPr marL="0" indent="0">
              <a:buNone/>
            </a:pPr>
            <a:r>
              <a:rPr lang="en-US" sz="1600" dirty="0" err="1" smtClean="0">
                <a:solidFill>
                  <a:schemeClr val="bg1"/>
                </a:solidFill>
              </a:rPr>
              <a:t>Ahler</a:t>
            </a:r>
            <a:r>
              <a:rPr lang="en-US" sz="1600" dirty="0" smtClean="0">
                <a:solidFill>
                  <a:schemeClr val="bg1"/>
                </a:solidFill>
              </a:rPr>
              <a:t> 1991 (</a:t>
            </a:r>
            <a:r>
              <a:rPr lang="en-US" sz="1600" i="1" dirty="0" smtClean="0">
                <a:solidFill>
                  <a:schemeClr val="bg1"/>
                </a:solidFill>
              </a:rPr>
              <a:t>The Living Museum </a:t>
            </a:r>
            <a:r>
              <a:rPr lang="en-US" sz="1600" dirty="0" smtClean="0">
                <a:solidFill>
                  <a:schemeClr val="bg1"/>
                </a:solidFill>
              </a:rPr>
              <a:t>53(1):3-6)</a:t>
            </a:r>
          </a:p>
        </p:txBody>
      </p:sp>
      <p:sp>
        <p:nvSpPr>
          <p:cNvPr id="6" name="TextBox 5"/>
          <p:cNvSpPr txBox="1"/>
          <p:nvPr/>
        </p:nvSpPr>
        <p:spPr>
          <a:xfrm>
            <a:off x="762000" y="3085827"/>
            <a:ext cx="3677160" cy="646331"/>
          </a:xfrm>
          <a:prstGeom prst="rect">
            <a:avLst/>
          </a:prstGeom>
          <a:noFill/>
        </p:spPr>
        <p:txBody>
          <a:bodyPr wrap="none" rtlCol="0">
            <a:spAutoFit/>
          </a:bodyPr>
          <a:lstStyle/>
          <a:p>
            <a:r>
              <a:rPr lang="en-US" dirty="0" smtClean="0"/>
              <a:t>Marine shell beads from Modoc Rock</a:t>
            </a:r>
          </a:p>
          <a:p>
            <a:r>
              <a:rPr lang="en-US" dirty="0" smtClean="0"/>
              <a:t>Shelter (Randolph County, Illinois)</a:t>
            </a:r>
            <a:endParaRPr lang="en-US" dirty="0"/>
          </a:p>
        </p:txBody>
      </p:sp>
      <p:sp>
        <p:nvSpPr>
          <p:cNvPr id="8" name="TextBox 7"/>
          <p:cNvSpPr txBox="1"/>
          <p:nvPr/>
        </p:nvSpPr>
        <p:spPr>
          <a:xfrm>
            <a:off x="801474" y="5906869"/>
            <a:ext cx="3455626" cy="646331"/>
          </a:xfrm>
          <a:prstGeom prst="rect">
            <a:avLst/>
          </a:prstGeom>
          <a:noFill/>
        </p:spPr>
        <p:txBody>
          <a:bodyPr wrap="none" rtlCol="0">
            <a:spAutoFit/>
          </a:bodyPr>
          <a:lstStyle/>
          <a:p>
            <a:r>
              <a:rPr lang="en-US" dirty="0" smtClean="0"/>
              <a:t>Marine shell beads from the </a:t>
            </a:r>
            <a:r>
              <a:rPr lang="en-US" dirty="0" err="1" smtClean="0"/>
              <a:t>Jerger</a:t>
            </a:r>
            <a:endParaRPr lang="en-US" dirty="0"/>
          </a:p>
          <a:p>
            <a:r>
              <a:rPr lang="en-US" dirty="0" smtClean="0"/>
              <a:t>Site (Daviess County, Indiana)</a:t>
            </a:r>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807" t="41791" r="34694" b="15128"/>
          <a:stretch/>
        </p:blipFill>
        <p:spPr bwMode="auto">
          <a:xfrm>
            <a:off x="869651" y="3868361"/>
            <a:ext cx="3686320" cy="2006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869651" y="5531002"/>
            <a:ext cx="3176771" cy="338554"/>
          </a:xfrm>
          <a:prstGeom prst="rect">
            <a:avLst/>
          </a:prstGeom>
          <a:noFill/>
        </p:spPr>
        <p:txBody>
          <a:bodyPr wrap="square" rtlCol="0">
            <a:spAutoFit/>
          </a:bodyPr>
          <a:lstStyle/>
          <a:p>
            <a:r>
              <a:rPr lang="en-US" sz="1600" dirty="0" err="1" smtClean="0"/>
              <a:t>Tomak</a:t>
            </a:r>
            <a:r>
              <a:rPr lang="en-US" sz="1600" dirty="0" smtClean="0"/>
              <a:t> 1979 (</a:t>
            </a:r>
            <a:r>
              <a:rPr lang="en-US" sz="1600" i="1" dirty="0" smtClean="0"/>
              <a:t>PIAS </a:t>
            </a:r>
            <a:r>
              <a:rPr lang="en-US" sz="1600" dirty="0" smtClean="0"/>
              <a:t>88:62-69)</a:t>
            </a:r>
            <a:endParaRPr lang="en-US" sz="1600" dirty="0"/>
          </a:p>
        </p:txBody>
      </p:sp>
      <p:sp>
        <p:nvSpPr>
          <p:cNvPr id="19" name="Content Placeholder 2"/>
          <p:cNvSpPr txBox="1">
            <a:spLocks/>
          </p:cNvSpPr>
          <p:nvPr/>
        </p:nvSpPr>
        <p:spPr>
          <a:xfrm>
            <a:off x="4800600" y="1066800"/>
            <a:ext cx="3702718"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Exchange of artifacts is common among ethnographic hunter-gatherers</a:t>
            </a:r>
          </a:p>
          <a:p>
            <a:endParaRPr lang="en-US" sz="2000" dirty="0" smtClean="0"/>
          </a:p>
          <a:p>
            <a:r>
              <a:rPr lang="en-US" sz="2000" dirty="0" smtClean="0"/>
              <a:t>Often a mechanism for reinforcing reciprocal relationships when face-to-face interaction is infrequent</a:t>
            </a:r>
          </a:p>
          <a:p>
            <a:endParaRPr lang="en-US" sz="2000" dirty="0"/>
          </a:p>
          <a:p>
            <a:r>
              <a:rPr lang="en-US" sz="2000" dirty="0" smtClean="0"/>
              <a:t>Exchange volume is generally low, serving to symbolically maintain social ties rather than move bulk goods</a:t>
            </a:r>
          </a:p>
        </p:txBody>
      </p:sp>
    </p:spTree>
    <p:extLst>
      <p:ext uri="{BB962C8B-B14F-4D97-AF65-F5344CB8AC3E}">
        <p14:creationId xmlns:p14="http://schemas.microsoft.com/office/powerpoint/2010/main" val="28525200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78" y="511452"/>
            <a:ext cx="8229600" cy="1143000"/>
          </a:xfrm>
        </p:spPr>
        <p:txBody>
          <a:bodyPr>
            <a:noAutofit/>
          </a:bodyPr>
          <a:lstStyle/>
          <a:p>
            <a:r>
              <a:rPr lang="en-US" sz="3200" b="1" dirty="0" smtClean="0"/>
              <a:t>Sparse/absent: Evidence for transport &gt; 300 km of Early Archaic “toolkit” assemblages</a:t>
            </a:r>
            <a:br>
              <a:rPr lang="en-US" sz="3200" b="1" dirty="0" smtClean="0"/>
            </a:br>
            <a:endParaRPr lang="en-US" sz="3200" b="1"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8066" t="12339" r="21156" b="47462"/>
          <a:stretch/>
        </p:blipFill>
        <p:spPr>
          <a:xfrm>
            <a:off x="685800" y="1468550"/>
            <a:ext cx="5867400" cy="5022098"/>
          </a:xfrm>
          <a:prstGeom prst="rect">
            <a:avLst/>
          </a:prstGeom>
        </p:spPr>
      </p:pic>
      <p:sp>
        <p:nvSpPr>
          <p:cNvPr id="6" name="TextBox 5"/>
          <p:cNvSpPr txBox="1"/>
          <p:nvPr/>
        </p:nvSpPr>
        <p:spPr>
          <a:xfrm>
            <a:off x="6260298" y="1752600"/>
            <a:ext cx="2502702" cy="3046988"/>
          </a:xfrm>
          <a:prstGeom prst="rect">
            <a:avLst/>
          </a:prstGeom>
          <a:noFill/>
        </p:spPr>
        <p:txBody>
          <a:bodyPr wrap="square" rtlCol="0">
            <a:spAutoFit/>
          </a:bodyPr>
          <a:lstStyle/>
          <a:p>
            <a:pPr marL="342900" indent="-342900">
              <a:buAutoNum type="arabicParenBoth"/>
            </a:pPr>
            <a:r>
              <a:rPr lang="en-US" sz="1600" dirty="0" smtClean="0"/>
              <a:t>Brose 1994; </a:t>
            </a:r>
            <a:r>
              <a:rPr lang="en-US" sz="1600" dirty="0" err="1" smtClean="0"/>
              <a:t>Tankersley</a:t>
            </a:r>
            <a:r>
              <a:rPr lang="en-US" sz="1600" dirty="0" smtClean="0"/>
              <a:t> </a:t>
            </a:r>
            <a:r>
              <a:rPr lang="en-US" sz="1600" dirty="0"/>
              <a:t>and Holland </a:t>
            </a:r>
            <a:r>
              <a:rPr lang="en-US" sz="1600" dirty="0" smtClean="0"/>
              <a:t>1994</a:t>
            </a:r>
          </a:p>
          <a:p>
            <a:pPr marL="342900" indent="-342900">
              <a:buAutoNum type="arabicParenBoth"/>
            </a:pPr>
            <a:r>
              <a:rPr lang="en-US" sz="1600" dirty="0" err="1" smtClean="0"/>
              <a:t>Deller</a:t>
            </a:r>
            <a:r>
              <a:rPr lang="en-US" sz="1600" dirty="0" smtClean="0"/>
              <a:t> </a:t>
            </a:r>
            <a:r>
              <a:rPr lang="en-US" sz="1600" dirty="0"/>
              <a:t>and Ellis </a:t>
            </a:r>
            <a:r>
              <a:rPr lang="en-US" sz="1600" dirty="0" smtClean="0"/>
              <a:t>2010 </a:t>
            </a:r>
          </a:p>
          <a:p>
            <a:pPr marL="342900" indent="-342900">
              <a:buAutoNum type="arabicParenBoth"/>
            </a:pPr>
            <a:r>
              <a:rPr lang="en-US" sz="1600" dirty="0" smtClean="0"/>
              <a:t>Ellis </a:t>
            </a:r>
            <a:r>
              <a:rPr lang="en-US" sz="1600" dirty="0"/>
              <a:t>et al. </a:t>
            </a:r>
            <a:r>
              <a:rPr lang="en-US" sz="1600" dirty="0" smtClean="0"/>
              <a:t>1991</a:t>
            </a:r>
          </a:p>
          <a:p>
            <a:pPr marL="342900" indent="-342900">
              <a:buAutoNum type="arabicParenBoth"/>
            </a:pPr>
            <a:r>
              <a:rPr lang="en-US" sz="1600" dirty="0" smtClean="0"/>
              <a:t>Jackson 1996</a:t>
            </a:r>
          </a:p>
          <a:p>
            <a:pPr marL="342900" indent="-342900">
              <a:buAutoNum type="arabicParenBoth"/>
            </a:pPr>
            <a:r>
              <a:rPr lang="en-US" sz="1600" dirty="0" err="1" smtClean="0"/>
              <a:t>Koldehoff</a:t>
            </a:r>
            <a:r>
              <a:rPr lang="en-US" sz="1600" dirty="0" smtClean="0"/>
              <a:t> </a:t>
            </a:r>
            <a:r>
              <a:rPr lang="en-US" sz="1600" dirty="0"/>
              <a:t>and </a:t>
            </a:r>
            <a:r>
              <a:rPr lang="en-US" sz="1600" dirty="0" err="1"/>
              <a:t>Loebel</a:t>
            </a:r>
            <a:r>
              <a:rPr lang="en-US" sz="1600" dirty="0"/>
              <a:t> </a:t>
            </a:r>
            <a:r>
              <a:rPr lang="en-US" sz="1600" dirty="0" smtClean="0"/>
              <a:t>2009</a:t>
            </a:r>
          </a:p>
          <a:p>
            <a:pPr marL="342900" indent="-342900">
              <a:buAutoNum type="arabicParenBoth"/>
            </a:pPr>
            <a:r>
              <a:rPr lang="en-US" sz="1600" dirty="0" err="1" smtClean="0"/>
              <a:t>Loebel</a:t>
            </a:r>
            <a:r>
              <a:rPr lang="en-US" sz="1600" dirty="0" smtClean="0"/>
              <a:t> 2005</a:t>
            </a:r>
            <a:endParaRPr lang="en-US" sz="1600" dirty="0"/>
          </a:p>
          <a:p>
            <a:pPr marL="342900" indent="-342900">
              <a:buAutoNum type="arabicParenBoth"/>
            </a:pPr>
            <a:r>
              <a:rPr lang="en-US" sz="1600" dirty="0" smtClean="0"/>
              <a:t>Simons </a:t>
            </a:r>
            <a:r>
              <a:rPr lang="en-US" sz="1600" dirty="0"/>
              <a:t>et al. </a:t>
            </a:r>
            <a:r>
              <a:rPr lang="en-US" sz="1600" dirty="0" smtClean="0"/>
              <a:t>1984</a:t>
            </a:r>
          </a:p>
          <a:p>
            <a:pPr marL="342900" indent="-342900">
              <a:buAutoNum type="arabicParenBoth"/>
            </a:pPr>
            <a:r>
              <a:rPr lang="en-US" sz="1600" dirty="0" err="1" smtClean="0"/>
              <a:t>Stothers</a:t>
            </a:r>
            <a:r>
              <a:rPr lang="en-US" sz="1600" dirty="0" smtClean="0"/>
              <a:t> 1996</a:t>
            </a:r>
          </a:p>
          <a:p>
            <a:pPr marL="342900" indent="-342900">
              <a:buAutoNum type="arabicParenBoth"/>
            </a:pPr>
            <a:r>
              <a:rPr lang="en-US" sz="1600" dirty="0" err="1" smtClean="0"/>
              <a:t>Wortner</a:t>
            </a:r>
            <a:r>
              <a:rPr lang="en-US" sz="1600" dirty="0" smtClean="0"/>
              <a:t> </a:t>
            </a:r>
            <a:r>
              <a:rPr lang="en-US" sz="1600" dirty="0"/>
              <a:t>and Ellis </a:t>
            </a:r>
            <a:r>
              <a:rPr lang="en-US" sz="1600" dirty="0" smtClean="0"/>
              <a:t>1993</a:t>
            </a:r>
            <a:endParaRPr lang="en-US" sz="1600" dirty="0"/>
          </a:p>
          <a:p>
            <a:endParaRPr lang="en-US" sz="1600" dirty="0"/>
          </a:p>
        </p:txBody>
      </p:sp>
    </p:spTree>
    <p:extLst>
      <p:ext uri="{BB962C8B-B14F-4D97-AF65-F5344CB8AC3E}">
        <p14:creationId xmlns:p14="http://schemas.microsoft.com/office/powerpoint/2010/main" val="728384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Did individuals move between groups during the Early Archaic?</a:t>
            </a:r>
            <a:endParaRPr lang="en-US" sz="3200" b="1" dirty="0"/>
          </a:p>
        </p:txBody>
      </p:sp>
      <p:sp>
        <p:nvSpPr>
          <p:cNvPr id="3" name="Content Placeholder 2"/>
          <p:cNvSpPr>
            <a:spLocks noGrp="1"/>
          </p:cNvSpPr>
          <p:nvPr>
            <p:ph idx="1"/>
          </p:nvPr>
        </p:nvSpPr>
        <p:spPr>
          <a:xfrm>
            <a:off x="5257800" y="1828800"/>
            <a:ext cx="3505200" cy="4525963"/>
          </a:xfrm>
        </p:spPr>
        <p:txBody>
          <a:bodyPr>
            <a:noAutofit/>
          </a:bodyPr>
          <a:lstStyle/>
          <a:p>
            <a:r>
              <a:rPr lang="en-US" sz="2000" dirty="0" smtClean="0"/>
              <a:t>Inter-group movements of individuals are an integral feature of life in all ethnographic, non-sedentary hunter-gather societies</a:t>
            </a:r>
          </a:p>
          <a:p>
            <a:endParaRPr lang="en-US" sz="2000" dirty="0" smtClean="0"/>
          </a:p>
          <a:p>
            <a:r>
              <a:rPr lang="en-US" sz="2000" dirty="0" smtClean="0"/>
              <a:t>Important mechanism for creating and maintaining social relationships within a spatially-dispersed population</a:t>
            </a:r>
          </a:p>
          <a:p>
            <a:pPr marL="0" indent="0">
              <a:buNone/>
            </a:pPr>
            <a:endParaRPr lang="en-US" sz="2000" dirty="0" smtClean="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065"/>
          <a:stretch/>
        </p:blipFill>
        <p:spPr>
          <a:xfrm flipH="1">
            <a:off x="533399" y="1879979"/>
            <a:ext cx="4515151" cy="3758821"/>
          </a:xfrm>
          <a:prstGeom prst="rect">
            <a:avLst/>
          </a:prstGeom>
        </p:spPr>
      </p:pic>
    </p:spTree>
    <p:extLst>
      <p:ext uri="{BB962C8B-B14F-4D97-AF65-F5344CB8AC3E}">
        <p14:creationId xmlns:p14="http://schemas.microsoft.com/office/powerpoint/2010/main" val="7415934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267200"/>
          </a:xfrm>
        </p:spPr>
        <p:txBody>
          <a:bodyPr>
            <a:normAutofit lnSpcReduction="10000"/>
          </a:bodyPr>
          <a:lstStyle/>
          <a:p>
            <a:r>
              <a:rPr lang="en-US" sz="2800" dirty="0" smtClean="0"/>
              <a:t>No reason to suspect that all of these artifact-transporting behaviors were not present in Early Archaic societies</a:t>
            </a:r>
          </a:p>
          <a:p>
            <a:endParaRPr lang="en-US" sz="2800" dirty="0" smtClean="0"/>
          </a:p>
          <a:p>
            <a:r>
              <a:rPr lang="en-US" sz="2800" dirty="0" smtClean="0"/>
              <a:t>Change in any could logically cause observed changes in artifact transport pattern</a:t>
            </a:r>
          </a:p>
          <a:p>
            <a:endParaRPr lang="en-US" sz="2800" dirty="0"/>
          </a:p>
          <a:p>
            <a:r>
              <a:rPr lang="en-US" sz="2800" b="1" dirty="0" err="1" smtClean="0"/>
              <a:t>Equifinality</a:t>
            </a:r>
            <a:r>
              <a:rPr lang="en-US" sz="2800" b="1" dirty="0" smtClean="0"/>
              <a:t> problem</a:t>
            </a:r>
            <a:r>
              <a:rPr lang="en-US" sz="2800" dirty="0" smtClean="0"/>
              <a:t>: different mechanisms, similar outcome</a:t>
            </a:r>
          </a:p>
          <a:p>
            <a:endParaRPr lang="en-US" sz="2800" dirty="0"/>
          </a:p>
        </p:txBody>
      </p:sp>
      <p:sp>
        <p:nvSpPr>
          <p:cNvPr id="4" name="Title 1"/>
          <p:cNvSpPr txBox="1">
            <a:spLocks/>
          </p:cNvSpPr>
          <p:nvPr/>
        </p:nvSpPr>
        <p:spPr>
          <a:xfrm>
            <a:off x="0" y="10510"/>
            <a:ext cx="9144000" cy="1143000"/>
          </a:xfrm>
          <a:prstGeom prst="rect">
            <a:avLst/>
          </a:prstGeom>
          <a:noFill/>
          <a:ln w="5715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t>Equifinality</a:t>
            </a:r>
            <a:r>
              <a:rPr lang="en-US" sz="3200" b="1" dirty="0" smtClean="0"/>
              <a:t> problem </a:t>
            </a:r>
            <a:r>
              <a:rPr lang="en-US" sz="3200" b="1" dirty="0" smtClean="0">
                <a:sym typeface="Wingdings" panose="05000000000000000000" pitchFamily="2" charset="2"/>
              </a:rPr>
              <a:t></a:t>
            </a:r>
            <a:r>
              <a:rPr lang="en-US" sz="3200" b="1" dirty="0" smtClean="0"/>
              <a:t> modeling opportunity!</a:t>
            </a:r>
            <a:endParaRPr lang="en-US" sz="3200" b="1" dirty="0"/>
          </a:p>
        </p:txBody>
      </p:sp>
    </p:spTree>
    <p:extLst>
      <p:ext uri="{BB962C8B-B14F-4D97-AF65-F5344CB8AC3E}">
        <p14:creationId xmlns:p14="http://schemas.microsoft.com/office/powerpoint/2010/main" val="40900570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2" y="0"/>
            <a:ext cx="8229600" cy="685800"/>
          </a:xfrm>
        </p:spPr>
        <p:txBody>
          <a:bodyPr>
            <a:normAutofit/>
          </a:bodyPr>
          <a:lstStyle/>
          <a:p>
            <a:pPr algn="l"/>
            <a:r>
              <a:rPr lang="en-US" sz="2000" b="1" dirty="0" smtClean="0"/>
              <a:t>An Example Run: </a:t>
            </a:r>
            <a:r>
              <a:rPr lang="en-US" sz="2000" b="1" dirty="0" err="1" smtClean="0"/>
              <a:t>Exp</a:t>
            </a:r>
            <a:r>
              <a:rPr lang="en-US" sz="2000" b="1" dirty="0" smtClean="0"/>
              <a:t> 348, Run 7</a:t>
            </a:r>
            <a:endParaRPr lang="en-US" sz="2000" b="1"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137827"/>
            <a:ext cx="7391400" cy="2824571"/>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191000"/>
            <a:ext cx="5559552" cy="2209800"/>
          </a:xfrm>
          <a:prstGeom prst="rect">
            <a:avLst/>
          </a:prstGeom>
        </p:spPr>
      </p:pic>
      <p:sp>
        <p:nvSpPr>
          <p:cNvPr id="10" name="TextBox 9"/>
          <p:cNvSpPr txBox="1"/>
          <p:nvPr/>
        </p:nvSpPr>
        <p:spPr>
          <a:xfrm>
            <a:off x="6320051" y="4280237"/>
            <a:ext cx="2595349" cy="2031325"/>
          </a:xfrm>
          <a:prstGeom prst="rect">
            <a:avLst/>
          </a:prstGeom>
          <a:noFill/>
        </p:spPr>
        <p:txBody>
          <a:bodyPr wrap="square" rtlCol="0">
            <a:spAutoFit/>
          </a:bodyPr>
          <a:lstStyle/>
          <a:p>
            <a:r>
              <a:rPr lang="en-US" dirty="0"/>
              <a:t>Distribution of transport </a:t>
            </a:r>
            <a:r>
              <a:rPr lang="en-US" dirty="0" smtClean="0"/>
              <a:t>distances is composite of many artifacts moved only by mobility and a few artifacts moved by a </a:t>
            </a:r>
          </a:p>
          <a:p>
            <a:r>
              <a:rPr lang="en-US" dirty="0" smtClean="0"/>
              <a:t>combination of mobility and exchange</a:t>
            </a:r>
            <a:endParaRPr lang="en-US" dirty="0"/>
          </a:p>
        </p:txBody>
      </p:sp>
      <p:sp>
        <p:nvSpPr>
          <p:cNvPr id="11" name="Oval 10"/>
          <p:cNvSpPr/>
          <p:nvPr/>
        </p:nvSpPr>
        <p:spPr>
          <a:xfrm>
            <a:off x="990600" y="685798"/>
            <a:ext cx="3352802" cy="3352802"/>
          </a:xfrm>
          <a:prstGeom prst="ellipse">
            <a:avLst/>
          </a:prstGeom>
          <a:solidFill>
            <a:schemeClr val="accent1">
              <a:alpha val="2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2667001" y="2362199"/>
            <a:ext cx="259079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74801" y="316466"/>
            <a:ext cx="4179286" cy="369332"/>
          </a:xfrm>
          <a:prstGeom prst="rect">
            <a:avLst/>
          </a:prstGeom>
          <a:noFill/>
          <a:ln>
            <a:solidFill>
              <a:schemeClr val="tx2">
                <a:lumMod val="40000"/>
                <a:lumOff val="60000"/>
              </a:schemeClr>
            </a:solidFill>
          </a:ln>
        </p:spPr>
        <p:txBody>
          <a:bodyPr wrap="none" rtlCol="0">
            <a:spAutoFit/>
          </a:bodyPr>
          <a:lstStyle/>
          <a:p>
            <a:r>
              <a:rPr lang="en-US" dirty="0" smtClean="0"/>
              <a:t>Mean distance group movement (110 km)</a:t>
            </a:r>
          </a:p>
        </p:txBody>
      </p:sp>
      <p:cxnSp>
        <p:nvCxnSpPr>
          <p:cNvPr id="18" name="Straight Arrow Connector 17"/>
          <p:cNvCxnSpPr>
            <a:stCxn id="16" idx="1"/>
          </p:cNvCxnSpPr>
          <p:nvPr/>
        </p:nvCxnSpPr>
        <p:spPr>
          <a:xfrm flipH="1">
            <a:off x="2914077" y="501132"/>
            <a:ext cx="1160724" cy="9235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832189" y="922464"/>
            <a:ext cx="306112" cy="95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138301" y="694548"/>
            <a:ext cx="4805546" cy="369332"/>
          </a:xfrm>
          <a:prstGeom prst="rect">
            <a:avLst/>
          </a:prstGeom>
          <a:noFill/>
          <a:ln>
            <a:solidFill>
              <a:schemeClr val="tx2">
                <a:lumMod val="60000"/>
                <a:lumOff val="40000"/>
              </a:schemeClr>
            </a:solidFill>
          </a:ln>
        </p:spPr>
        <p:txBody>
          <a:bodyPr wrap="none" rtlCol="0">
            <a:spAutoFit/>
          </a:bodyPr>
          <a:lstStyle/>
          <a:p>
            <a:r>
              <a:rPr lang="en-US" dirty="0"/>
              <a:t>Max possible distance </a:t>
            </a:r>
            <a:r>
              <a:rPr lang="en-US" dirty="0" smtClean="0"/>
              <a:t>group </a:t>
            </a:r>
            <a:r>
              <a:rPr lang="en-US" dirty="0"/>
              <a:t>movement (220 km</a:t>
            </a:r>
            <a:r>
              <a:rPr lang="en-US" dirty="0" smtClean="0"/>
              <a:t>)</a:t>
            </a:r>
            <a:endParaRPr lang="en-US" dirty="0"/>
          </a:p>
        </p:txBody>
      </p:sp>
      <p:sp>
        <p:nvSpPr>
          <p:cNvPr id="30" name="Oval 29"/>
          <p:cNvSpPr/>
          <p:nvPr/>
        </p:nvSpPr>
        <p:spPr>
          <a:xfrm>
            <a:off x="2286000" y="4724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9712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990600"/>
            <a:ext cx="5181600" cy="4634637"/>
          </a:xfrm>
        </p:spPr>
      </p:pic>
      <p:sp>
        <p:nvSpPr>
          <p:cNvPr id="5" name="Title 1"/>
          <p:cNvSpPr txBox="1">
            <a:spLocks/>
          </p:cNvSpPr>
          <p:nvPr/>
        </p:nvSpPr>
        <p:spPr>
          <a:xfrm>
            <a:off x="216092" y="76200"/>
            <a:ext cx="8229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smtClean="0"/>
              <a:t>An Example Run: Exp 348, Run 7</a:t>
            </a:r>
            <a:endParaRPr lang="en-US" sz="2000" b="1" dirty="0"/>
          </a:p>
        </p:txBody>
      </p:sp>
      <p:sp>
        <p:nvSpPr>
          <p:cNvPr id="6" name="TextBox 5"/>
          <p:cNvSpPr txBox="1"/>
          <p:nvPr/>
        </p:nvSpPr>
        <p:spPr>
          <a:xfrm>
            <a:off x="5943600" y="1066800"/>
            <a:ext cx="26670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Artifacts that were not exchanged &lt; 180 km from source</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All </a:t>
            </a:r>
            <a:r>
              <a:rPr lang="en-US" sz="2400" dirty="0"/>
              <a:t>artifacts &gt; </a:t>
            </a:r>
            <a:r>
              <a:rPr lang="en-US" sz="2400" dirty="0" smtClean="0"/>
              <a:t>180 </a:t>
            </a:r>
            <a:r>
              <a:rPr lang="en-US" sz="2400" dirty="0"/>
              <a:t>km from source were </a:t>
            </a:r>
            <a:r>
              <a:rPr lang="en-US" sz="2400" dirty="0" smtClean="0"/>
              <a:t>exchanged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Most exchange does not move artifacts long distances from source</a:t>
            </a:r>
            <a:endParaRPr lang="en-US" sz="2400" dirty="0"/>
          </a:p>
        </p:txBody>
      </p:sp>
    </p:spTree>
    <p:extLst>
      <p:ext uri="{BB962C8B-B14F-4D97-AF65-F5344CB8AC3E}">
        <p14:creationId xmlns:p14="http://schemas.microsoft.com/office/powerpoint/2010/main" val="2726408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1143000"/>
          </a:xfrm>
        </p:spPr>
        <p:txBody>
          <a:bodyPr>
            <a:noAutofit/>
          </a:bodyPr>
          <a:lstStyle/>
          <a:p>
            <a:r>
              <a:rPr lang="en-US" sz="3200" b="1" dirty="0" smtClean="0"/>
              <a:t>In combination with archaeological data, an aggressive model-based approach will, ultimately, be an important part of interpreting the Kirk Horizon</a:t>
            </a:r>
            <a:endParaRPr lang="en-US" sz="32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092" y="2590800"/>
            <a:ext cx="4772216" cy="3581400"/>
          </a:xfrm>
          <a:prstGeom prst="rect">
            <a:avLst/>
          </a:prstGeom>
        </p:spPr>
      </p:pic>
    </p:spTree>
    <p:extLst>
      <p:ext uri="{BB962C8B-B14F-4D97-AF65-F5344CB8AC3E}">
        <p14:creationId xmlns:p14="http://schemas.microsoft.com/office/powerpoint/2010/main" val="30174451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a:ln>
            <a:solidFill>
              <a:schemeClr val="tx2">
                <a:lumMod val="75000"/>
              </a:schemeClr>
            </a:solidFill>
          </a:ln>
        </p:spPr>
        <p:txBody>
          <a:bodyPr>
            <a:normAutofit/>
          </a:bodyPr>
          <a:lstStyle/>
          <a:p>
            <a:r>
              <a:rPr lang="en-US" sz="3200" b="1" dirty="0" smtClean="0">
                <a:solidFill>
                  <a:schemeClr val="accent1">
                    <a:lumMod val="50000"/>
                  </a:schemeClr>
                </a:solidFill>
              </a:rPr>
              <a:t>Conclusion</a:t>
            </a:r>
            <a:endParaRPr lang="en-US" sz="3200" b="1" dirty="0">
              <a:solidFill>
                <a:schemeClr val="accent1">
                  <a:lumMod val="50000"/>
                </a:schemeClr>
              </a:solidFill>
            </a:endParaRPr>
          </a:p>
        </p:txBody>
      </p:sp>
      <p:sp>
        <p:nvSpPr>
          <p:cNvPr id="3" name="Content Placeholder 2"/>
          <p:cNvSpPr>
            <a:spLocks noGrp="1"/>
          </p:cNvSpPr>
          <p:nvPr>
            <p:ph idx="1"/>
          </p:nvPr>
        </p:nvSpPr>
        <p:spPr>
          <a:xfrm>
            <a:off x="4724400" y="1752600"/>
            <a:ext cx="3962400" cy="4373563"/>
          </a:xfrm>
        </p:spPr>
        <p:txBody>
          <a:bodyPr>
            <a:normAutofit fontScale="85000" lnSpcReduction="20000"/>
          </a:bodyPr>
          <a:lstStyle/>
          <a:p>
            <a:r>
              <a:rPr lang="en-US" sz="2800" dirty="0"/>
              <a:t>Does the Kirk Horizon mark the re-emergence of a continuous social fabric extending across the Eastern Woodlands</a:t>
            </a:r>
            <a:r>
              <a:rPr lang="en-US" sz="2800" dirty="0" smtClean="0"/>
              <a:t>?</a:t>
            </a:r>
          </a:p>
          <a:p>
            <a:endParaRPr lang="en-US" sz="2800" dirty="0"/>
          </a:p>
          <a:p>
            <a:r>
              <a:rPr lang="en-US" sz="2800" dirty="0" smtClean="0"/>
              <a:t>What is the pattern of the fabric?</a:t>
            </a:r>
          </a:p>
          <a:p>
            <a:endParaRPr lang="en-US" sz="2800" dirty="0"/>
          </a:p>
          <a:p>
            <a:r>
              <a:rPr lang="en-US" sz="2800" dirty="0" smtClean="0"/>
              <a:t>How was it woven together? How was it created, and how was it maintained?</a:t>
            </a:r>
            <a:endParaRPr lang="en-US" sz="2800" dirty="0"/>
          </a:p>
        </p:txBody>
      </p:sp>
      <p:pic>
        <p:nvPicPr>
          <p:cNvPr id="4"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l="39307" t="49249" r="9860"/>
          <a:stretch/>
        </p:blipFill>
        <p:spPr>
          <a:xfrm>
            <a:off x="431141" y="1771650"/>
            <a:ext cx="4140859" cy="3981450"/>
          </a:xfrm>
          <a:prstGeom prst="rect">
            <a:avLst/>
          </a:prstGeom>
          <a:ln>
            <a:solidFill>
              <a:schemeClr val="accent1"/>
            </a:solidFill>
          </a:ln>
        </p:spPr>
      </p:pic>
    </p:spTree>
    <p:extLst>
      <p:ext uri="{BB962C8B-B14F-4D97-AF65-F5344CB8AC3E}">
        <p14:creationId xmlns:p14="http://schemas.microsoft.com/office/powerpoint/2010/main" val="16649921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22" name="Group 30"/>
          <p:cNvGraphicFramePr>
            <a:graphicFrameLocks noGrp="1"/>
          </p:cNvGraphicFramePr>
          <p:nvPr>
            <p:extLst>
              <p:ext uri="{D42A27DB-BD31-4B8C-83A1-F6EECF244321}">
                <p14:modId xmlns:p14="http://schemas.microsoft.com/office/powerpoint/2010/main" val="3798151080"/>
              </p:ext>
            </p:extLst>
          </p:nvPr>
        </p:nvGraphicFramePr>
        <p:xfrm>
          <a:off x="914400" y="1291021"/>
          <a:ext cx="7543800" cy="5338379"/>
        </p:xfrm>
        <a:graphic>
          <a:graphicData uri="http://schemas.openxmlformats.org/drawingml/2006/table">
            <a:tbl>
              <a:tblPr/>
              <a:tblGrid>
                <a:gridCol w="2286000"/>
                <a:gridCol w="5257800"/>
              </a:tblGrid>
              <a:tr h="16746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Early Archaic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(~10,000-8000 RCYBP)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Disappearance of stylistic regions; succession of geographically-extensive Early Archaic “horizons”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913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Middle/Late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rPr>
                        <a:t>Paleoindian</a:t>
                      </a:r>
                      <a:endParaRPr kumimoji="0" lang="en-US" sz="16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(~10,800-10,000 RCYBP)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Appearance of stylistic regions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55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Early </a:t>
                      </a:r>
                      <a:r>
                        <a:rPr kumimoji="0" lang="en-US" sz="1600" b="1" i="0" u="none" strike="noStrike" cap="none" normalizeH="0" baseline="0" dirty="0" err="1" smtClean="0">
                          <a:ln>
                            <a:noFill/>
                          </a:ln>
                          <a:solidFill>
                            <a:schemeClr val="tx1"/>
                          </a:solidFill>
                          <a:effectLst/>
                          <a:latin typeface="Arial" charset="0"/>
                        </a:rPr>
                        <a:t>Paleoindian</a:t>
                      </a:r>
                      <a:r>
                        <a:rPr kumimoji="0" lang="en-US" sz="1600" b="1" i="0" u="none" strike="noStrike" cap="none" normalizeH="0" baseline="0" dirty="0" smtClean="0">
                          <a:ln>
                            <a:noFill/>
                          </a:ln>
                          <a:solidFill>
                            <a:schemeClr val="tx1"/>
                          </a:solidFill>
                          <a:effectLst/>
                          <a:latin typeface="Arial" charset="0"/>
                        </a:rPr>
                        <a:t> </a:t>
                      </a:r>
                      <a:r>
                        <a:rPr kumimoji="0" lang="en-US" sz="1400" b="0" i="0" u="none" strike="noStrike" cap="none" normalizeH="0" baseline="0" dirty="0" smtClean="0">
                          <a:ln>
                            <a:noFill/>
                          </a:ln>
                          <a:solidFill>
                            <a:schemeClr val="tx1"/>
                          </a:solidFill>
                          <a:effectLst/>
                          <a:latin typeface="Arial" charset="0"/>
                        </a:rPr>
                        <a:t>(~11,050-10,800 RCYBP)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Homogeneity: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Pan-continental Clovis phenomenon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8212" name="Picture 20" descr="Clovis-distribut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58" t="39809" b="-1"/>
          <a:stretch/>
        </p:blipFill>
        <p:spPr bwMode="auto">
          <a:xfrm>
            <a:off x="4267200" y="5029200"/>
            <a:ext cx="3099819" cy="158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21" descr="Holcombe-Quad-distribution"/>
          <p:cNvPicPr>
            <a:picLocks noChangeAspect="1" noChangeArrowheads="1"/>
          </p:cNvPicPr>
          <p:nvPr/>
        </p:nvPicPr>
        <p:blipFill>
          <a:blip r:embed="rId3" cstate="print">
            <a:extLst>
              <a:ext uri="{28A0092B-C50C-407E-A947-70E740481C1C}">
                <a14:useLocalDpi xmlns:a14="http://schemas.microsoft.com/office/drawing/2010/main" val="0"/>
              </a:ext>
            </a:extLst>
          </a:blip>
          <a:srcRect l="19724" t="43968"/>
          <a:stretch>
            <a:fillRect/>
          </a:stretch>
        </p:blipFill>
        <p:spPr bwMode="auto">
          <a:xfrm>
            <a:off x="5914174" y="3069880"/>
            <a:ext cx="2696426" cy="16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22" descr="Hi-lo-distribution"/>
          <p:cNvPicPr>
            <a:picLocks noChangeAspect="1" noChangeArrowheads="1"/>
          </p:cNvPicPr>
          <p:nvPr/>
        </p:nvPicPr>
        <p:blipFill>
          <a:blip r:embed="rId4">
            <a:extLst>
              <a:ext uri="{28A0092B-C50C-407E-A947-70E740481C1C}">
                <a14:useLocalDpi xmlns:a14="http://schemas.microsoft.com/office/drawing/2010/main" val="0"/>
              </a:ext>
            </a:extLst>
          </a:blip>
          <a:srcRect l="20802" t="42944"/>
          <a:stretch>
            <a:fillRect/>
          </a:stretch>
        </p:blipFill>
        <p:spPr bwMode="auto">
          <a:xfrm>
            <a:off x="3417887" y="3069881"/>
            <a:ext cx="2613025" cy="167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23" descr="Kirk CN"/>
          <p:cNvPicPr>
            <a:picLocks noChangeAspect="1" noChangeArrowheads="1"/>
          </p:cNvPicPr>
          <p:nvPr/>
        </p:nvPicPr>
        <p:blipFill>
          <a:blip r:embed="rId5" cstate="print">
            <a:extLst>
              <a:ext uri="{28A0092B-C50C-407E-A947-70E740481C1C}">
                <a14:useLocalDpi xmlns:a14="http://schemas.microsoft.com/office/drawing/2010/main" val="0"/>
              </a:ext>
            </a:extLst>
          </a:blip>
          <a:srcRect l="20000" t="44797"/>
          <a:stretch>
            <a:fillRect/>
          </a:stretch>
        </p:blipFill>
        <p:spPr bwMode="auto">
          <a:xfrm>
            <a:off x="4733074" y="1295400"/>
            <a:ext cx="2362200" cy="156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6" name="Rectangle 28"/>
          <p:cNvSpPr>
            <a:spLocks noChangeArrowheads="1"/>
          </p:cNvSpPr>
          <p:nvPr/>
        </p:nvSpPr>
        <p:spPr bwMode="auto">
          <a:xfrm>
            <a:off x="304800" y="2286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3600" b="1">
              <a:latin typeface="Calibri" pitchFamily="34" charset="0"/>
            </a:endParaRPr>
          </a:p>
        </p:txBody>
      </p:sp>
      <p:sp>
        <p:nvSpPr>
          <p:cNvPr id="9" name="Title 1"/>
          <p:cNvSpPr>
            <a:spLocks noGrp="1"/>
          </p:cNvSpPr>
          <p:nvPr>
            <p:ph type="title"/>
          </p:nvPr>
        </p:nvSpPr>
        <p:spPr>
          <a:xfrm>
            <a:off x="228600" y="54030"/>
            <a:ext cx="8679069" cy="1143000"/>
          </a:xfrm>
        </p:spPr>
        <p:txBody>
          <a:bodyPr>
            <a:normAutofit/>
          </a:bodyPr>
          <a:lstStyle/>
          <a:p>
            <a:r>
              <a:rPr lang="en-US" sz="2400" b="1" dirty="0" smtClean="0"/>
              <a:t>“Kirk Horizon” associated </a:t>
            </a:r>
            <a:r>
              <a:rPr lang="en-US" sz="2400" b="1" dirty="0"/>
              <a:t>with (apparently) an overall reduction in regionalized variability across the east</a:t>
            </a:r>
          </a:p>
        </p:txBody>
      </p:sp>
      <p:sp>
        <p:nvSpPr>
          <p:cNvPr id="10" name="Down Arrow 9"/>
          <p:cNvSpPr/>
          <p:nvPr/>
        </p:nvSpPr>
        <p:spPr>
          <a:xfrm rot="10800000">
            <a:off x="288784" y="1197030"/>
            <a:ext cx="571500" cy="526904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245758" y="3568927"/>
            <a:ext cx="657552" cy="369332"/>
          </a:xfrm>
          <a:prstGeom prst="rect">
            <a:avLst/>
          </a:prstGeom>
          <a:noFill/>
        </p:spPr>
        <p:txBody>
          <a:bodyPr wrap="none" rtlCol="0">
            <a:spAutoFit/>
          </a:bodyPr>
          <a:lstStyle/>
          <a:p>
            <a:r>
              <a:rPr lang="en-US" b="1" dirty="0" smtClean="0"/>
              <a:t>Time</a:t>
            </a:r>
            <a:endParaRPr lang="en-US" b="1" dirty="0"/>
          </a:p>
        </p:txBody>
      </p:sp>
    </p:spTree>
    <p:extLst>
      <p:ext uri="{BB962C8B-B14F-4D97-AF65-F5344CB8AC3E}">
        <p14:creationId xmlns:p14="http://schemas.microsoft.com/office/powerpoint/2010/main" val="30215100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Combine point data/interpretation with other lines of evidence</a:t>
            </a:r>
            <a:endParaRPr lang="en-US" sz="3200" b="1" dirty="0"/>
          </a:p>
        </p:txBody>
      </p:sp>
      <p:sp>
        <p:nvSpPr>
          <p:cNvPr id="3" name="Content Placeholder 2"/>
          <p:cNvSpPr>
            <a:spLocks noGrp="1"/>
          </p:cNvSpPr>
          <p:nvPr>
            <p:ph idx="1"/>
          </p:nvPr>
        </p:nvSpPr>
        <p:spPr>
          <a:xfrm>
            <a:off x="457200" y="1981200"/>
            <a:ext cx="8229600" cy="4144963"/>
          </a:xfrm>
        </p:spPr>
        <p:txBody>
          <a:bodyPr>
            <a:normAutofit/>
          </a:bodyPr>
          <a:lstStyle/>
          <a:p>
            <a:r>
              <a:rPr lang="en-US" sz="3600" dirty="0" smtClean="0"/>
              <a:t>Settlement pattern</a:t>
            </a:r>
          </a:p>
          <a:p>
            <a:r>
              <a:rPr lang="en-US" sz="3600" dirty="0" smtClean="0"/>
              <a:t>Subsistence</a:t>
            </a:r>
          </a:p>
          <a:p>
            <a:r>
              <a:rPr lang="en-US" sz="3600" dirty="0" smtClean="0"/>
              <a:t>Mortuary data</a:t>
            </a:r>
          </a:p>
          <a:p>
            <a:r>
              <a:rPr lang="en-US" sz="3600" dirty="0" smtClean="0"/>
              <a:t>Habitation structures</a:t>
            </a:r>
            <a:endParaRPr lang="en-US" sz="3600" dirty="0"/>
          </a:p>
        </p:txBody>
      </p:sp>
    </p:spTree>
    <p:extLst>
      <p:ext uri="{BB962C8B-B14F-4D97-AF65-F5344CB8AC3E}">
        <p14:creationId xmlns:p14="http://schemas.microsoft.com/office/powerpoint/2010/main" val="37095586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Hopefully, we’ll be able to answer the question before he’s in his forties</a:t>
            </a:r>
            <a:endParaRPr lang="en-US" sz="32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0264" y="1600200"/>
            <a:ext cx="8003471" cy="4525963"/>
          </a:xfrm>
        </p:spPr>
      </p:pic>
    </p:spTree>
    <p:extLst>
      <p:ext uri="{BB962C8B-B14F-4D97-AF65-F5344CB8AC3E}">
        <p14:creationId xmlns:p14="http://schemas.microsoft.com/office/powerpoint/2010/main" val="2340359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07" y="38100"/>
            <a:ext cx="8229600" cy="1143000"/>
          </a:xfrm>
        </p:spPr>
        <p:txBody>
          <a:bodyPr>
            <a:normAutofit/>
          </a:bodyPr>
          <a:lstStyle/>
          <a:p>
            <a:r>
              <a:rPr lang="en-US" sz="3200" b="1" dirty="0" smtClean="0"/>
              <a:t>Thank you</a:t>
            </a:r>
            <a:endParaRPr lang="en-US" sz="32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181100"/>
            <a:ext cx="7833614" cy="4906962"/>
          </a:xfrm>
        </p:spPr>
      </p:pic>
    </p:spTree>
    <p:extLst>
      <p:ext uri="{BB962C8B-B14F-4D97-AF65-F5344CB8AC3E}">
        <p14:creationId xmlns:p14="http://schemas.microsoft.com/office/powerpoint/2010/main" val="20715708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6111"/>
            <a:ext cx="8229600" cy="1143000"/>
          </a:xfrm>
        </p:spPr>
        <p:txBody>
          <a:bodyPr>
            <a:noAutofit/>
          </a:bodyPr>
          <a:lstStyle/>
          <a:p>
            <a:r>
              <a:rPr lang="en-US" sz="3200" b="1" dirty="0" smtClean="0"/>
              <a:t>My recent transplantation got me thinking about it again</a:t>
            </a:r>
            <a:endParaRPr lang="en-US" sz="32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9155" y="1631155"/>
            <a:ext cx="3931445" cy="393144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00200"/>
            <a:ext cx="3962400" cy="3962400"/>
          </a:xfrm>
          <a:prstGeom prst="rect">
            <a:avLst/>
          </a:prstGeom>
        </p:spPr>
      </p:pic>
      <p:sp>
        <p:nvSpPr>
          <p:cNvPr id="6" name="TextBox 5"/>
          <p:cNvSpPr txBox="1"/>
          <p:nvPr/>
        </p:nvSpPr>
        <p:spPr>
          <a:xfrm>
            <a:off x="879351" y="5682734"/>
            <a:ext cx="3157018" cy="369332"/>
          </a:xfrm>
          <a:prstGeom prst="rect">
            <a:avLst/>
          </a:prstGeom>
          <a:noFill/>
        </p:spPr>
        <p:txBody>
          <a:bodyPr wrap="none" rtlCol="0">
            <a:spAutoFit/>
          </a:bodyPr>
          <a:lstStyle/>
          <a:p>
            <a:r>
              <a:rPr lang="en-US" b="1" dirty="0" smtClean="0"/>
              <a:t>Columbia, SC (November 2015)</a:t>
            </a:r>
            <a:endParaRPr lang="en-US" b="1" dirty="0"/>
          </a:p>
        </p:txBody>
      </p:sp>
      <p:sp>
        <p:nvSpPr>
          <p:cNvPr id="7" name="TextBox 6"/>
          <p:cNvSpPr txBox="1"/>
          <p:nvPr/>
        </p:nvSpPr>
        <p:spPr>
          <a:xfrm>
            <a:off x="4876800" y="5713689"/>
            <a:ext cx="3255507" cy="369332"/>
          </a:xfrm>
          <a:prstGeom prst="rect">
            <a:avLst/>
          </a:prstGeom>
          <a:noFill/>
        </p:spPr>
        <p:txBody>
          <a:bodyPr wrap="none" rtlCol="0">
            <a:spAutoFit/>
          </a:bodyPr>
          <a:lstStyle/>
          <a:p>
            <a:r>
              <a:rPr lang="en-US" b="1" dirty="0" smtClean="0"/>
              <a:t>Ann Arbor, MI (November 2015)</a:t>
            </a:r>
            <a:endParaRPr lang="en-US" b="1" dirty="0"/>
          </a:p>
        </p:txBody>
      </p:sp>
    </p:spTree>
    <p:extLst>
      <p:ext uri="{BB962C8B-B14F-4D97-AF65-F5344CB8AC3E}">
        <p14:creationId xmlns:p14="http://schemas.microsoft.com/office/powerpoint/2010/main" val="542702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What could cause a “horizon” of this spatial extent among low density hunter-gatherers?</a:t>
            </a:r>
            <a:endParaRPr lang="en-US" sz="3200" b="1" dirty="0"/>
          </a:p>
        </p:txBody>
      </p:sp>
      <p:sp>
        <p:nvSpPr>
          <p:cNvPr id="3" name="Content Placeholder 2"/>
          <p:cNvSpPr>
            <a:spLocks noGrp="1"/>
          </p:cNvSpPr>
          <p:nvPr>
            <p:ph idx="1"/>
          </p:nvPr>
        </p:nvSpPr>
        <p:spPr>
          <a:xfrm>
            <a:off x="457200" y="1905000"/>
            <a:ext cx="8229600" cy="4221163"/>
          </a:xfrm>
        </p:spPr>
        <p:txBody>
          <a:bodyPr>
            <a:normAutofit/>
          </a:bodyPr>
          <a:lstStyle/>
          <a:p>
            <a:pPr marL="0" indent="0">
              <a:buNone/>
            </a:pPr>
            <a:r>
              <a:rPr lang="en-US" sz="2000" i="1" dirty="0" smtClean="0">
                <a:solidFill>
                  <a:srgbClr val="7030A0"/>
                </a:solidFill>
              </a:rPr>
              <a:t>“ . . . large-scale social aggregation . . . was necessary for the first few centuries of the Early Archaic period, but by 9500 B.P., there were sufficiently large populations to permit flexibility in group affiliation and interaction. This process would help to </a:t>
            </a:r>
            <a:r>
              <a:rPr lang="en-US" sz="2000" b="1" i="1" dirty="0" smtClean="0">
                <a:solidFill>
                  <a:srgbClr val="7030A0"/>
                </a:solidFill>
              </a:rPr>
              <a:t>explain the spread of the </a:t>
            </a:r>
            <a:r>
              <a:rPr lang="en-US" sz="2000" b="1" i="1" dirty="0" err="1" smtClean="0">
                <a:solidFill>
                  <a:srgbClr val="7030A0"/>
                </a:solidFill>
              </a:rPr>
              <a:t>panregional</a:t>
            </a:r>
            <a:r>
              <a:rPr lang="en-US" sz="2000" b="1" i="1" dirty="0" smtClean="0">
                <a:solidFill>
                  <a:srgbClr val="7030A0"/>
                </a:solidFill>
              </a:rPr>
              <a:t> tradition in corner notching we refer to as Kirk</a:t>
            </a:r>
            <a:r>
              <a:rPr lang="en-US" sz="2000" i="1" dirty="0" smtClean="0">
                <a:solidFill>
                  <a:srgbClr val="7030A0"/>
                </a:solidFill>
              </a:rPr>
              <a:t>.” </a:t>
            </a:r>
          </a:p>
          <a:p>
            <a:pPr marL="0" indent="0">
              <a:buNone/>
            </a:pPr>
            <a:endParaRPr lang="en-US" sz="2000" i="1" dirty="0" smtClean="0">
              <a:solidFill>
                <a:srgbClr val="7030A0"/>
              </a:solidFill>
            </a:endParaRPr>
          </a:p>
          <a:p>
            <a:r>
              <a:rPr lang="en-US" sz="2000" dirty="0" err="1" smtClean="0"/>
              <a:t>Sassaman</a:t>
            </a:r>
            <a:r>
              <a:rPr lang="en-US" sz="2000" dirty="0" smtClean="0"/>
              <a:t> 1996:82</a:t>
            </a:r>
            <a:endParaRPr lang="en-US" sz="2000" dirty="0"/>
          </a:p>
        </p:txBody>
      </p:sp>
    </p:spTree>
    <p:extLst>
      <p:ext uri="{BB962C8B-B14F-4D97-AF65-F5344CB8AC3E}">
        <p14:creationId xmlns:p14="http://schemas.microsoft.com/office/powerpoint/2010/main" val="2319133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3200" b="1" dirty="0" smtClean="0"/>
              <a:t>Do we know enough about how patterns of variability in material culture link to patterns of social interaction?</a:t>
            </a:r>
            <a:endParaRPr lang="en-US" sz="3200" b="1" dirty="0"/>
          </a:p>
        </p:txBody>
      </p:sp>
      <p:sp>
        <p:nvSpPr>
          <p:cNvPr id="3" name="Content Placeholder 2"/>
          <p:cNvSpPr>
            <a:spLocks noGrp="1"/>
          </p:cNvSpPr>
          <p:nvPr>
            <p:ph idx="1"/>
          </p:nvPr>
        </p:nvSpPr>
        <p:spPr>
          <a:xfrm>
            <a:off x="457200" y="2438400"/>
            <a:ext cx="8229600" cy="3687763"/>
          </a:xfrm>
        </p:spPr>
        <p:txBody>
          <a:bodyPr>
            <a:normAutofit/>
          </a:bodyPr>
          <a:lstStyle/>
          <a:p>
            <a:pPr marL="0" indent="0">
              <a:buNone/>
            </a:pPr>
            <a:r>
              <a:rPr lang="en-US" sz="2000" i="1" dirty="0" smtClean="0">
                <a:solidFill>
                  <a:srgbClr val="7030A0"/>
                </a:solidFill>
              </a:rPr>
              <a:t>“ . . . open rather than closed mating networks are expected over much of the region . . . </a:t>
            </a:r>
            <a:r>
              <a:rPr lang="en-US" sz="2000" b="1" i="1" dirty="0" err="1" smtClean="0">
                <a:solidFill>
                  <a:srgbClr val="7030A0"/>
                </a:solidFill>
              </a:rPr>
              <a:t>Clinal</a:t>
            </a:r>
            <a:r>
              <a:rPr lang="en-US" sz="2000" b="1" i="1" dirty="0" smtClean="0">
                <a:solidFill>
                  <a:srgbClr val="7030A0"/>
                </a:solidFill>
              </a:rPr>
              <a:t> rather than disjunctive or </a:t>
            </a:r>
            <a:r>
              <a:rPr lang="en-US" sz="2000" b="1" i="1" dirty="0" err="1" smtClean="0">
                <a:solidFill>
                  <a:srgbClr val="7030A0"/>
                </a:solidFill>
              </a:rPr>
              <a:t>steplike</a:t>
            </a:r>
            <a:r>
              <a:rPr lang="en-US" sz="2000" b="1" i="1" dirty="0" smtClean="0">
                <a:solidFill>
                  <a:srgbClr val="7030A0"/>
                </a:solidFill>
              </a:rPr>
              <a:t> variation</a:t>
            </a:r>
            <a:r>
              <a:rPr lang="en-US" sz="2000" i="1" dirty="0" smtClean="0">
                <a:solidFill>
                  <a:srgbClr val="7030A0"/>
                </a:solidFill>
              </a:rPr>
              <a:t> in assemblage content from one drainage to the next along the Atlantic Slope is thus expected.” </a:t>
            </a:r>
          </a:p>
          <a:p>
            <a:pPr marL="0" indent="0">
              <a:buNone/>
            </a:pPr>
            <a:endParaRPr lang="en-US" sz="2000" i="1" dirty="0" smtClean="0">
              <a:solidFill>
                <a:srgbClr val="7030A0"/>
              </a:solidFill>
            </a:endParaRPr>
          </a:p>
          <a:p>
            <a:r>
              <a:rPr lang="en-US" sz="2000" dirty="0" smtClean="0"/>
              <a:t>Anderson 1996:44</a:t>
            </a:r>
            <a:endParaRPr lang="en-US" sz="2000" dirty="0"/>
          </a:p>
        </p:txBody>
      </p:sp>
    </p:spTree>
    <p:extLst>
      <p:ext uri="{BB962C8B-B14F-4D97-AF65-F5344CB8AC3E}">
        <p14:creationId xmlns:p14="http://schemas.microsoft.com/office/powerpoint/2010/main" val="4108191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658" y="381000"/>
            <a:ext cx="8229600" cy="1143000"/>
          </a:xfrm>
        </p:spPr>
        <p:txBody>
          <a:bodyPr>
            <a:noAutofit/>
          </a:bodyPr>
          <a:lstStyle/>
          <a:p>
            <a:r>
              <a:rPr lang="en-US" sz="3200" b="1" dirty="0" smtClean="0"/>
              <a:t>Can we say anything now that we couldn’t in 1974?</a:t>
            </a:r>
            <a:endParaRPr lang="en-US" sz="3200" b="1" dirty="0"/>
          </a:p>
        </p:txBody>
      </p:sp>
      <p:sp>
        <p:nvSpPr>
          <p:cNvPr id="3" name="Content Placeholder 2"/>
          <p:cNvSpPr>
            <a:spLocks noGrp="1"/>
          </p:cNvSpPr>
          <p:nvPr>
            <p:ph idx="1"/>
          </p:nvPr>
        </p:nvSpPr>
        <p:spPr>
          <a:xfrm>
            <a:off x="459658" y="1905000"/>
            <a:ext cx="8229600" cy="4373563"/>
          </a:xfrm>
        </p:spPr>
        <p:txBody>
          <a:bodyPr>
            <a:normAutofit/>
          </a:bodyPr>
          <a:lstStyle/>
          <a:p>
            <a:pPr marL="0" indent="0" algn="just">
              <a:buNone/>
            </a:pPr>
            <a:r>
              <a:rPr lang="en-US" sz="2000" i="1" dirty="0" smtClean="0">
                <a:solidFill>
                  <a:srgbClr val="7030A0"/>
                </a:solidFill>
              </a:rPr>
              <a:t>“. . . we do not yet have sufficient chronological control over the Early Archaic period to distinguish spatial from temporal variations.  Despite these difficulties it is probably safe to predict that </a:t>
            </a:r>
            <a:r>
              <a:rPr lang="en-US" sz="2000" b="1" i="1" dirty="0" smtClean="0">
                <a:solidFill>
                  <a:srgbClr val="7030A0"/>
                </a:solidFill>
              </a:rPr>
              <a:t>contemporaneous regional variations </a:t>
            </a:r>
            <a:r>
              <a:rPr lang="en-US" sz="2000" i="1" dirty="0" smtClean="0">
                <a:solidFill>
                  <a:srgbClr val="7030A0"/>
                </a:solidFill>
              </a:rPr>
              <a:t>will be demonstrated during the two millennia prior to 8,000 years ago.” </a:t>
            </a:r>
          </a:p>
          <a:p>
            <a:pPr marL="0" indent="0" algn="just">
              <a:buNone/>
            </a:pPr>
            <a:endParaRPr lang="en-US" sz="2000" i="1" dirty="0">
              <a:solidFill>
                <a:srgbClr val="7030A0"/>
              </a:solidFill>
            </a:endParaRPr>
          </a:p>
          <a:p>
            <a:pPr algn="just"/>
            <a:r>
              <a:rPr lang="en-US" sz="2000" dirty="0" smtClean="0"/>
              <a:t>Tuck 1974:78</a:t>
            </a:r>
            <a:endParaRPr lang="en-US" sz="2000" dirty="0"/>
          </a:p>
        </p:txBody>
      </p:sp>
    </p:spTree>
    <p:extLst>
      <p:ext uri="{BB962C8B-B14F-4D97-AF65-F5344CB8AC3E}">
        <p14:creationId xmlns:p14="http://schemas.microsoft.com/office/powerpoint/2010/main" val="1736048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695950"/>
            <a:ext cx="8229600" cy="1143000"/>
          </a:xfrm>
        </p:spPr>
        <p:txBody>
          <a:bodyPr>
            <a:normAutofit/>
          </a:bodyPr>
          <a:lstStyle/>
          <a:p>
            <a:r>
              <a:rPr lang="en-US" sz="3200" b="1" dirty="0" smtClean="0"/>
              <a:t>And we still can’t answer it</a:t>
            </a:r>
            <a:endParaRPr lang="en-US" sz="4000" b="1" dirty="0"/>
          </a:p>
        </p:txBody>
      </p:sp>
      <p:pic>
        <p:nvPicPr>
          <p:cNvPr id="3"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6799" t="7426" r="20207" b="980"/>
          <a:stretch/>
        </p:blipFill>
        <p:spPr>
          <a:xfrm>
            <a:off x="1981200" y="1544320"/>
            <a:ext cx="5257800" cy="4323080"/>
          </a:xfrm>
          <a:prstGeom prst="rect">
            <a:avLst/>
          </a:prstGeom>
        </p:spPr>
      </p:pic>
      <p:sp>
        <p:nvSpPr>
          <p:cNvPr id="4" name="TextBox 3"/>
          <p:cNvSpPr txBox="1"/>
          <p:nvPr/>
        </p:nvSpPr>
        <p:spPr>
          <a:xfrm>
            <a:off x="381000" y="395559"/>
            <a:ext cx="8382000" cy="1077218"/>
          </a:xfrm>
          <a:prstGeom prst="rect">
            <a:avLst/>
          </a:prstGeom>
          <a:noFill/>
        </p:spPr>
        <p:txBody>
          <a:bodyPr wrap="square" rtlCol="0">
            <a:spAutoFit/>
          </a:bodyPr>
          <a:lstStyle/>
          <a:p>
            <a:pPr algn="ctr"/>
            <a:r>
              <a:rPr lang="en-US" sz="3200" b="1" dirty="0" smtClean="0"/>
              <a:t>The question is fundamental to the prehistory of the Eastern Woodlands</a:t>
            </a:r>
            <a:endParaRPr lang="en-US" sz="3200" b="1" dirty="0"/>
          </a:p>
        </p:txBody>
      </p:sp>
    </p:spTree>
    <p:extLst>
      <p:ext uri="{BB962C8B-B14F-4D97-AF65-F5344CB8AC3E}">
        <p14:creationId xmlns:p14="http://schemas.microsoft.com/office/powerpoint/2010/main" val="3059953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28424</TotalTime>
  <Words>1403</Words>
  <Application>Microsoft Office PowerPoint</Application>
  <PresentationFormat>On-screen Show (4:3)</PresentationFormat>
  <Paragraphs>209</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The Kirk Project and the Early Archaic of South Carolina</vt:lpstr>
      <vt:lpstr>PowerPoint Presentation</vt:lpstr>
      <vt:lpstr>The “Kirk Horizon” (~11,000-10,000 Calendar YBP)</vt:lpstr>
      <vt:lpstr>“Kirk Horizon” associated with (apparently) an overall reduction in regionalized variability across the east</vt:lpstr>
      <vt:lpstr>My recent transplantation got me thinking about it again</vt:lpstr>
      <vt:lpstr>What could cause a “horizon” of this spatial extent among low density hunter-gatherers?</vt:lpstr>
      <vt:lpstr>Do we know enough about how patterns of variability in material culture link to patterns of social interaction?</vt:lpstr>
      <vt:lpstr>Can we say anything now that we couldn’t in 1974?</vt:lpstr>
      <vt:lpstr>And we still can’t answer it</vt:lpstr>
      <vt:lpstr>We’re still missing two fundamental pieces of the puzzle:</vt:lpstr>
      <vt:lpstr>Today is about data</vt:lpstr>
      <vt:lpstr>The Kirk Project</vt:lpstr>
      <vt:lpstr>A large undertaking</vt:lpstr>
      <vt:lpstr>Primary data</vt:lpstr>
      <vt:lpstr>1: Morphometry (size/shape)</vt:lpstr>
      <vt:lpstr>2D measurements</vt:lpstr>
      <vt:lpstr>PowerPoint Presentation</vt:lpstr>
      <vt:lpstr>3D models</vt:lpstr>
      <vt:lpstr>What can 3D models add?</vt:lpstr>
      <vt:lpstr>Cross sections</vt:lpstr>
      <vt:lpstr>Curvature, contours, splines</vt:lpstr>
      <vt:lpstr>Structural weaknesses?</vt:lpstr>
      <vt:lpstr>Stylistic variability: what changes through time?</vt:lpstr>
      <vt:lpstr>Fingers crossed we can find some more</vt:lpstr>
      <vt:lpstr>Stylistic variability: how does it break down in space?</vt:lpstr>
      <vt:lpstr>PowerPoint Presentation</vt:lpstr>
      <vt:lpstr>2: Raw Material Transport</vt:lpstr>
      <vt:lpstr>PowerPoint Presentation</vt:lpstr>
      <vt:lpstr>PowerPoint Presentation</vt:lpstr>
      <vt:lpstr>Most points transported &lt;  ~ 300 km</vt:lpstr>
      <vt:lpstr>PowerPoint Presentation</vt:lpstr>
      <vt:lpstr>Was there exchange during the Early Archaic? </vt:lpstr>
      <vt:lpstr>Sparse/absent: Evidence for transport &gt; 300 km of Early Archaic “toolkit” assemblages </vt:lpstr>
      <vt:lpstr>Did individuals move between groups during the Early Archaic?</vt:lpstr>
      <vt:lpstr>PowerPoint Presentation</vt:lpstr>
      <vt:lpstr>An Example Run: Exp 348, Run 7</vt:lpstr>
      <vt:lpstr>PowerPoint Presentation</vt:lpstr>
      <vt:lpstr>In combination with archaeological data, an aggressive model-based approach will, ultimately, be an important part of interpreting the Kirk Horizon</vt:lpstr>
      <vt:lpstr>Conclusion</vt:lpstr>
      <vt:lpstr>Combine point data/interpretation with other lines of evidence</vt:lpstr>
      <vt:lpstr>Hopefully, we’ll be able to answer the question before he’s in his forties</vt:lpstr>
      <vt:lpstr>Thank you</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Economics and the Emergence of Social Complexity in Prehistoric Eastern North America</dc:title>
  <dc:creator>Andy</dc:creator>
  <cp:lastModifiedBy>Andy</cp:lastModifiedBy>
  <cp:revision>701</cp:revision>
  <dcterms:created xsi:type="dcterms:W3CDTF">2011-11-28T14:04:07Z</dcterms:created>
  <dcterms:modified xsi:type="dcterms:W3CDTF">2016-02-20T11:51:36Z</dcterms:modified>
</cp:coreProperties>
</file>